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  <p:sldId id="280" r:id="rId27"/>
  </p:sldIdLst>
  <p:sldSz cx="18288000" cy="10287000"/>
  <p:notesSz cx="6858000" cy="9144000"/>
  <p:embeddedFontLst>
    <p:embeddedFont>
      <p:font typeface="Arimo" panose="020B0604020202020204" charset="0"/>
      <p:regular r:id="rId28"/>
    </p:embeddedFont>
    <p:embeddedFont>
      <p:font typeface="Arimo Bold" panose="020B0604020202020204" charset="0"/>
      <p:regular r:id="rId29"/>
    </p:embeddedFont>
    <p:embeddedFont>
      <p:font typeface="Calibri (MS)" panose="020B0604020202020204" charset="0"/>
      <p:regular r:id="rId30"/>
    </p:embeddedFont>
    <p:embeddedFont>
      <p:font typeface="Calibri (MS) Bold" panose="020B0604020202020204" charset="0"/>
      <p:regular r:id="rId31"/>
    </p:embeddedFont>
    <p:embeddedFont>
      <p:font typeface="Calibri (MS) Bold Italics" panose="020B0604020202020204" charset="0"/>
      <p:regular r:id="rId32"/>
    </p:embeddedFont>
    <p:embeddedFont>
      <p:font typeface="Calibri (MS) Italics" panose="020B0604020202020204" charset="0"/>
      <p:regular r:id="rId33"/>
    </p:embeddedFont>
    <p:embeddedFont>
      <p:font typeface="Roboto Condensed" panose="02000000000000000000" pitchFamily="2" charset="0"/>
      <p:regular r:id="rId34"/>
      <p:bold r:id="rId35"/>
      <p:italic r:id="rId36"/>
      <p:boldItalic r:id="rId37"/>
    </p:embeddedFont>
    <p:embeddedFont>
      <p:font typeface="Roboto Condensed Bold" panose="02000000000000000000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26" Type="http://schemas.openxmlformats.org/officeDocument/2006/relationships/image" Target="../media/image68.svg"/><Relationship Id="rId39" Type="http://schemas.openxmlformats.org/officeDocument/2006/relationships/image" Target="../media/image77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34" Type="http://schemas.openxmlformats.org/officeDocument/2006/relationships/image" Target="../media/image74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jpeg"/><Relationship Id="rId25" Type="http://schemas.openxmlformats.org/officeDocument/2006/relationships/image" Target="../media/image67.png"/><Relationship Id="rId33" Type="http://schemas.openxmlformats.org/officeDocument/2006/relationships/image" Target="../media/image38.png"/><Relationship Id="rId38" Type="http://schemas.openxmlformats.org/officeDocument/2006/relationships/image" Target="../media/image25.svg"/><Relationship Id="rId2" Type="http://schemas.openxmlformats.org/officeDocument/2006/relationships/image" Target="../media/image44.png"/><Relationship Id="rId16" Type="http://schemas.openxmlformats.org/officeDocument/2006/relationships/image" Target="../media/image58.sv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66.svg"/><Relationship Id="rId32" Type="http://schemas.openxmlformats.org/officeDocument/2006/relationships/image" Target="../media/image1.png"/><Relationship Id="rId37" Type="http://schemas.openxmlformats.org/officeDocument/2006/relationships/image" Target="../media/image24.png"/><Relationship Id="rId5" Type="http://schemas.openxmlformats.org/officeDocument/2006/relationships/image" Target="../media/image47.sv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jpeg"/><Relationship Id="rId36" Type="http://schemas.openxmlformats.org/officeDocument/2006/relationships/image" Target="../media/image76.pn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31" Type="http://schemas.openxmlformats.org/officeDocument/2006/relationships/image" Target="../media/image73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jpeg"/><Relationship Id="rId27" Type="http://schemas.openxmlformats.org/officeDocument/2006/relationships/image" Target="../media/image69.png"/><Relationship Id="rId30" Type="http://schemas.openxmlformats.org/officeDocument/2006/relationships/image" Target="../media/image72.svg"/><Relationship Id="rId35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8.pn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85.sv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8.png"/><Relationship Id="rId7" Type="http://schemas.openxmlformats.org/officeDocument/2006/relationships/image" Target="../media/image8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10" Type="http://schemas.openxmlformats.org/officeDocument/2006/relationships/image" Target="../media/image25.svg"/><Relationship Id="rId4" Type="http://schemas.openxmlformats.org/officeDocument/2006/relationships/image" Target="../media/image86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.png"/><Relationship Id="rId3" Type="http://schemas.openxmlformats.org/officeDocument/2006/relationships/image" Target="../media/image26.png"/><Relationship Id="rId7" Type="http://schemas.openxmlformats.org/officeDocument/2006/relationships/image" Target="../media/image93.png"/><Relationship Id="rId12" Type="http://schemas.openxmlformats.org/officeDocument/2006/relationships/image" Target="../media/image2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91.svg"/><Relationship Id="rId4" Type="http://schemas.openxmlformats.org/officeDocument/2006/relationships/image" Target="../media/image27.sv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.png"/><Relationship Id="rId5" Type="http://schemas.openxmlformats.org/officeDocument/2006/relationships/image" Target="../media/image98.svg"/><Relationship Id="rId10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.png"/><Relationship Id="rId4" Type="http://schemas.openxmlformats.org/officeDocument/2006/relationships/image" Target="../media/image10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7" Type="http://schemas.openxmlformats.org/officeDocument/2006/relationships/image" Target="../media/image10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1.png"/><Relationship Id="rId7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8.svg"/><Relationship Id="rId7" Type="http://schemas.openxmlformats.org/officeDocument/2006/relationships/image" Target="../media/image1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18" Type="http://schemas.openxmlformats.org/officeDocument/2006/relationships/image" Target="../media/image25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4.png"/><Relationship Id="rId7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62640"/>
            <a:ext cx="1647315" cy="1474563"/>
          </a:xfrm>
          <a:custGeom>
            <a:avLst/>
            <a:gdLst/>
            <a:ahLst/>
            <a:cxnLst/>
            <a:rect l="l" t="t" r="r" b="b"/>
            <a:pathLst>
              <a:path w="1647315" h="1474563">
                <a:moveTo>
                  <a:pt x="0" y="0"/>
                </a:moveTo>
                <a:lnTo>
                  <a:pt x="1647315" y="0"/>
                </a:lnTo>
                <a:lnTo>
                  <a:pt x="1647315" y="1474563"/>
                </a:lnTo>
                <a:lnTo>
                  <a:pt x="0" y="1474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73992" y="7245406"/>
            <a:ext cx="2035797" cy="2012894"/>
          </a:xfrm>
          <a:custGeom>
            <a:avLst/>
            <a:gdLst/>
            <a:ahLst/>
            <a:cxnLst/>
            <a:rect l="l" t="t" r="r" b="b"/>
            <a:pathLst>
              <a:path w="2035797" h="2012894">
                <a:moveTo>
                  <a:pt x="0" y="0"/>
                </a:moveTo>
                <a:lnTo>
                  <a:pt x="2035796" y="0"/>
                </a:lnTo>
                <a:lnTo>
                  <a:pt x="2035796" y="2012894"/>
                </a:lnTo>
                <a:lnTo>
                  <a:pt x="0" y="2012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3964140" y="7375035"/>
            <a:ext cx="3024501" cy="1988609"/>
          </a:xfrm>
          <a:custGeom>
            <a:avLst/>
            <a:gdLst/>
            <a:ahLst/>
            <a:cxnLst/>
            <a:rect l="l" t="t" r="r" b="b"/>
            <a:pathLst>
              <a:path w="3024501" h="1988609">
                <a:moveTo>
                  <a:pt x="0" y="0"/>
                </a:moveTo>
                <a:lnTo>
                  <a:pt x="3024501" y="0"/>
                </a:lnTo>
                <a:lnTo>
                  <a:pt x="3024501" y="1988610"/>
                </a:lnTo>
                <a:lnTo>
                  <a:pt x="0" y="1988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4717064" y="662640"/>
            <a:ext cx="2432571" cy="2292698"/>
          </a:xfrm>
          <a:custGeom>
            <a:avLst/>
            <a:gdLst/>
            <a:ahLst/>
            <a:cxnLst/>
            <a:rect l="l" t="t" r="r" b="b"/>
            <a:pathLst>
              <a:path w="2432571" h="2292698">
                <a:moveTo>
                  <a:pt x="0" y="0"/>
                </a:moveTo>
                <a:lnTo>
                  <a:pt x="2432570" y="0"/>
                </a:lnTo>
                <a:lnTo>
                  <a:pt x="2432570" y="2292698"/>
                </a:lnTo>
                <a:lnTo>
                  <a:pt x="0" y="2292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3409788" y="1169502"/>
            <a:ext cx="10747817" cy="1278974"/>
          </a:xfrm>
          <a:custGeom>
            <a:avLst/>
            <a:gdLst/>
            <a:ahLst/>
            <a:cxnLst/>
            <a:rect l="l" t="t" r="r" b="b"/>
            <a:pathLst>
              <a:path w="10747817" h="1278974">
                <a:moveTo>
                  <a:pt x="0" y="0"/>
                </a:moveTo>
                <a:lnTo>
                  <a:pt x="10747817" y="0"/>
                </a:lnTo>
                <a:lnTo>
                  <a:pt x="10747817" y="1278974"/>
                </a:lnTo>
                <a:lnTo>
                  <a:pt x="0" y="12789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643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113136" y="3847684"/>
            <a:ext cx="14061728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Calibri (MS) Bold"/>
              </a:rPr>
              <a:t>INOVAÇÃO E ATUALIZAÇÃO EM PATOLOGIA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76015" y="7150156"/>
            <a:ext cx="12540569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libri (MS)"/>
              </a:rPr>
              <a:t>Gestão de PD&amp;I - Grupo Erviegas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93764" y="6006855"/>
            <a:ext cx="1254056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 Bold"/>
              </a:rPr>
              <a:t>Andressa Germano da Silva, MSc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25010" y="264219"/>
            <a:ext cx="9089774" cy="9442091"/>
          </a:xfrm>
          <a:custGeom>
            <a:avLst/>
            <a:gdLst/>
            <a:ahLst/>
            <a:cxnLst/>
            <a:rect l="l" t="t" r="r" b="b"/>
            <a:pathLst>
              <a:path w="9089774" h="9442091">
                <a:moveTo>
                  <a:pt x="0" y="0"/>
                </a:moveTo>
                <a:lnTo>
                  <a:pt x="9089773" y="0"/>
                </a:lnTo>
                <a:lnTo>
                  <a:pt x="9089773" y="9442091"/>
                </a:lnTo>
                <a:lnTo>
                  <a:pt x="0" y="9442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215004">
            <a:off x="4326268" y="643319"/>
            <a:ext cx="3673937" cy="3306544"/>
          </a:xfrm>
          <a:custGeom>
            <a:avLst/>
            <a:gdLst/>
            <a:ahLst/>
            <a:cxnLst/>
            <a:rect l="l" t="t" r="r" b="b"/>
            <a:pathLst>
              <a:path w="3673937" h="3306544">
                <a:moveTo>
                  <a:pt x="0" y="0"/>
                </a:moveTo>
                <a:lnTo>
                  <a:pt x="3673937" y="0"/>
                </a:lnTo>
                <a:lnTo>
                  <a:pt x="3673937" y="3306544"/>
                </a:lnTo>
                <a:lnTo>
                  <a:pt x="0" y="330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333003" y="5732259"/>
            <a:ext cx="6973027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Histoténica - Rastreabilidade - Processos -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Produtos químicos - Segurança</a:t>
            </a:r>
          </a:p>
        </p:txBody>
      </p:sp>
      <p:sp>
        <p:nvSpPr>
          <p:cNvPr id="6" name="Freeform 6"/>
          <p:cNvSpPr/>
          <p:nvPr/>
        </p:nvSpPr>
        <p:spPr>
          <a:xfrm>
            <a:off x="1626101" y="7995045"/>
            <a:ext cx="6386831" cy="1468971"/>
          </a:xfrm>
          <a:custGeom>
            <a:avLst/>
            <a:gdLst/>
            <a:ahLst/>
            <a:cxnLst/>
            <a:rect l="l" t="t" r="r" b="b"/>
            <a:pathLst>
              <a:path w="6386831" h="1468971">
                <a:moveTo>
                  <a:pt x="0" y="0"/>
                </a:moveTo>
                <a:lnTo>
                  <a:pt x="6386831" y="0"/>
                </a:lnTo>
                <a:lnTo>
                  <a:pt x="6386831" y="1468971"/>
                </a:lnTo>
                <a:lnTo>
                  <a:pt x="0" y="1468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2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713656" y="8218519"/>
            <a:ext cx="6211721" cy="91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2">
                <a:solidFill>
                  <a:srgbClr val="000000"/>
                </a:solidFill>
                <a:latin typeface="Calibri (MS) Bold"/>
              </a:rPr>
              <a:t>Será que nós</a:t>
            </a:r>
          </a:p>
          <a:p>
            <a:pPr algn="ctr">
              <a:lnSpc>
                <a:spcPts val="3518"/>
              </a:lnSpc>
            </a:pPr>
            <a:r>
              <a:rPr lang="en-US" sz="2512">
                <a:solidFill>
                  <a:srgbClr val="000000"/>
                </a:solidFill>
                <a:latin typeface="Calibri (MS) Bold"/>
              </a:rPr>
              <a:t>armazenamos os químicos corretamente?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6918" y="3769874"/>
            <a:ext cx="6973027" cy="89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4650">
                <a:solidFill>
                  <a:srgbClr val="000000"/>
                </a:solidFill>
                <a:latin typeface="Calibri (MS) Bold"/>
              </a:rPr>
              <a:t>Rastreabilidade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9862" y="1501375"/>
            <a:ext cx="2913689" cy="1081077"/>
          </a:xfrm>
          <a:custGeom>
            <a:avLst/>
            <a:gdLst/>
            <a:ahLst/>
            <a:cxnLst/>
            <a:rect l="l" t="t" r="r" b="b"/>
            <a:pathLst>
              <a:path w="2913689" h="1081077">
                <a:moveTo>
                  <a:pt x="0" y="0"/>
                </a:moveTo>
                <a:lnTo>
                  <a:pt x="2913689" y="0"/>
                </a:lnTo>
                <a:lnTo>
                  <a:pt x="2913689" y="1081077"/>
                </a:lnTo>
                <a:lnTo>
                  <a:pt x="0" y="1081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268" t="-146673" r="-111287" b="-33784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5226982" y="1749122"/>
            <a:ext cx="2805188" cy="585583"/>
          </a:xfrm>
          <a:custGeom>
            <a:avLst/>
            <a:gdLst/>
            <a:ahLst/>
            <a:cxnLst/>
            <a:rect l="l" t="t" r="r" b="b"/>
            <a:pathLst>
              <a:path w="2805188" h="585583">
                <a:moveTo>
                  <a:pt x="0" y="0"/>
                </a:moveTo>
                <a:lnTo>
                  <a:pt x="2805188" y="0"/>
                </a:lnTo>
                <a:lnTo>
                  <a:pt x="2805188" y="585583"/>
                </a:lnTo>
                <a:lnTo>
                  <a:pt x="0" y="585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356020" y="1230661"/>
            <a:ext cx="7315200" cy="1915252"/>
          </a:xfrm>
          <a:custGeom>
            <a:avLst/>
            <a:gdLst/>
            <a:ahLst/>
            <a:cxnLst/>
            <a:rect l="l" t="t" r="r" b="b"/>
            <a:pathLst>
              <a:path w="7315200" h="1915252">
                <a:moveTo>
                  <a:pt x="0" y="0"/>
                </a:moveTo>
                <a:lnTo>
                  <a:pt x="7315200" y="0"/>
                </a:lnTo>
                <a:lnTo>
                  <a:pt x="7315200" y="1915253"/>
                </a:lnTo>
                <a:lnTo>
                  <a:pt x="0" y="1915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912991" y="3282049"/>
            <a:ext cx="7664595" cy="6409188"/>
          </a:xfrm>
          <a:custGeom>
            <a:avLst/>
            <a:gdLst/>
            <a:ahLst/>
            <a:cxnLst/>
            <a:rect l="l" t="t" r="r" b="b"/>
            <a:pathLst>
              <a:path w="7664595" h="6409188">
                <a:moveTo>
                  <a:pt x="0" y="0"/>
                </a:moveTo>
                <a:lnTo>
                  <a:pt x="7664595" y="0"/>
                </a:lnTo>
                <a:lnTo>
                  <a:pt x="7664595" y="6409187"/>
                </a:lnTo>
                <a:lnTo>
                  <a:pt x="0" y="64091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8493417" y="3423039"/>
            <a:ext cx="8192871" cy="6127207"/>
          </a:xfrm>
          <a:custGeom>
            <a:avLst/>
            <a:gdLst/>
            <a:ahLst/>
            <a:cxnLst/>
            <a:rect l="l" t="t" r="r" b="b"/>
            <a:pathLst>
              <a:path w="8192871" h="6127207">
                <a:moveTo>
                  <a:pt x="0" y="0"/>
                </a:moveTo>
                <a:lnTo>
                  <a:pt x="8192872" y="0"/>
                </a:lnTo>
                <a:lnTo>
                  <a:pt x="8192872" y="6127207"/>
                </a:lnTo>
                <a:lnTo>
                  <a:pt x="0" y="6127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8425659" y="1316085"/>
            <a:ext cx="717712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Organização eficiente para o armazenamento de reagentes químicos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89853" y="2369550"/>
            <a:ext cx="2654380" cy="49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Calibri (MS) Bold"/>
              </a:rPr>
              <a:t>Pôster129570 - SBP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0963" y="1501375"/>
            <a:ext cx="2913689" cy="1081077"/>
          </a:xfrm>
          <a:custGeom>
            <a:avLst/>
            <a:gdLst/>
            <a:ahLst/>
            <a:cxnLst/>
            <a:rect l="l" t="t" r="r" b="b"/>
            <a:pathLst>
              <a:path w="2913689" h="1081077">
                <a:moveTo>
                  <a:pt x="0" y="0"/>
                </a:moveTo>
                <a:lnTo>
                  <a:pt x="2913689" y="0"/>
                </a:lnTo>
                <a:lnTo>
                  <a:pt x="2913689" y="1081077"/>
                </a:lnTo>
                <a:lnTo>
                  <a:pt x="0" y="1081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268" t="-146673" r="-111287" b="-33784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6338812" y="1749122"/>
            <a:ext cx="2805188" cy="585583"/>
          </a:xfrm>
          <a:custGeom>
            <a:avLst/>
            <a:gdLst/>
            <a:ahLst/>
            <a:cxnLst/>
            <a:rect l="l" t="t" r="r" b="b"/>
            <a:pathLst>
              <a:path w="2805188" h="585583">
                <a:moveTo>
                  <a:pt x="0" y="0"/>
                </a:moveTo>
                <a:lnTo>
                  <a:pt x="2805188" y="0"/>
                </a:lnTo>
                <a:lnTo>
                  <a:pt x="2805188" y="585583"/>
                </a:lnTo>
                <a:lnTo>
                  <a:pt x="0" y="585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012911" y="1084288"/>
            <a:ext cx="7315200" cy="1915252"/>
          </a:xfrm>
          <a:custGeom>
            <a:avLst/>
            <a:gdLst/>
            <a:ahLst/>
            <a:cxnLst/>
            <a:rect l="l" t="t" r="r" b="b"/>
            <a:pathLst>
              <a:path w="7315200" h="1915252">
                <a:moveTo>
                  <a:pt x="0" y="0"/>
                </a:moveTo>
                <a:lnTo>
                  <a:pt x="7315200" y="0"/>
                </a:lnTo>
                <a:lnTo>
                  <a:pt x="7315200" y="1915252"/>
                </a:lnTo>
                <a:lnTo>
                  <a:pt x="0" y="19152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505899" y="6128134"/>
            <a:ext cx="2831613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ISO 9001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62963" y="3133209"/>
            <a:ext cx="7681037" cy="6728990"/>
            <a:chOff x="0" y="0"/>
            <a:chExt cx="10241383" cy="8971987"/>
          </a:xfrm>
        </p:grpSpPr>
        <p:sp>
          <p:nvSpPr>
            <p:cNvPr id="8" name="Freeform 8"/>
            <p:cNvSpPr/>
            <p:nvPr/>
          </p:nvSpPr>
          <p:spPr>
            <a:xfrm>
              <a:off x="160499" y="0"/>
              <a:ext cx="10080884" cy="8971987"/>
            </a:xfrm>
            <a:custGeom>
              <a:avLst/>
              <a:gdLst/>
              <a:ahLst/>
              <a:cxnLst/>
              <a:rect l="l" t="t" r="r" b="b"/>
              <a:pathLst>
                <a:path w="10080884" h="8971987">
                  <a:moveTo>
                    <a:pt x="0" y="0"/>
                  </a:moveTo>
                  <a:lnTo>
                    <a:pt x="10080884" y="0"/>
                  </a:lnTo>
                  <a:lnTo>
                    <a:pt x="10080884" y="8971987"/>
                  </a:lnTo>
                  <a:lnTo>
                    <a:pt x="0" y="8971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296556" y="217099"/>
              <a:ext cx="3775484" cy="763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 Bold"/>
                </a:rPr>
                <a:t>Auditoria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296556" y="720019"/>
              <a:ext cx="3775484" cy="763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 Bold"/>
                </a:rPr>
                <a:t>Interna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890556" y="2076778"/>
              <a:ext cx="3775484" cy="763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 Bold"/>
                </a:rPr>
                <a:t>Treinamento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465899" y="4037683"/>
              <a:ext cx="3775484" cy="763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 Bold"/>
                </a:rPr>
                <a:t>Documentação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890556" y="5861403"/>
              <a:ext cx="3775484" cy="763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 Bold"/>
                </a:rPr>
                <a:t>Avaliação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890556" y="6331303"/>
              <a:ext cx="3775484" cy="763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 Bold"/>
                </a:rPr>
                <a:t>Processos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578157" y="7685123"/>
              <a:ext cx="3775484" cy="763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 Bold"/>
                </a:rPr>
                <a:t>Planejamento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610963"/>
              <a:ext cx="3775484" cy="967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9"/>
                </a:lnSpc>
              </a:pPr>
              <a:r>
                <a:rPr lang="en-US" sz="4049">
                  <a:solidFill>
                    <a:srgbClr val="000000"/>
                  </a:solidFill>
                  <a:latin typeface="Calibri (MS) Bold"/>
                </a:rPr>
                <a:t>ISO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426304"/>
              <a:ext cx="3775484" cy="967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9"/>
                </a:lnSpc>
              </a:pPr>
              <a:r>
                <a:rPr lang="en-US" sz="4049">
                  <a:solidFill>
                    <a:srgbClr val="000000"/>
                  </a:solidFill>
                  <a:latin typeface="Calibri (MS) Bold"/>
                </a:rPr>
                <a:t>9001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9550445" y="4082676"/>
            <a:ext cx="8152841" cy="3933746"/>
          </a:xfrm>
          <a:custGeom>
            <a:avLst/>
            <a:gdLst/>
            <a:ahLst/>
            <a:cxnLst/>
            <a:rect l="l" t="t" r="r" b="b"/>
            <a:pathLst>
              <a:path w="8152841" h="3933746">
                <a:moveTo>
                  <a:pt x="0" y="0"/>
                </a:moveTo>
                <a:lnTo>
                  <a:pt x="8152841" y="0"/>
                </a:lnTo>
                <a:lnTo>
                  <a:pt x="8152841" y="3933746"/>
                </a:lnTo>
                <a:lnTo>
                  <a:pt x="0" y="3933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10418564" y="4173858"/>
            <a:ext cx="6594872" cy="414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4"/>
              </a:lnSpc>
            </a:pPr>
            <a:r>
              <a:rPr lang="en-US" sz="3349" u="sng">
                <a:solidFill>
                  <a:srgbClr val="000000"/>
                </a:solidFill>
                <a:latin typeface="Calibri (MS)"/>
              </a:rPr>
              <a:t>Histotécnica</a:t>
            </a:r>
          </a:p>
          <a:p>
            <a:pPr marL="723264" lvl="1" indent="-361632" algn="l">
              <a:lnSpc>
                <a:spcPts val="4555"/>
              </a:lnSpc>
              <a:buFont typeface="Arial"/>
              <a:buChar char="•"/>
            </a:pPr>
            <a:r>
              <a:rPr lang="en-US" sz="3349">
                <a:solidFill>
                  <a:srgbClr val="000000"/>
                </a:solidFill>
                <a:latin typeface="Calibri (MS)"/>
              </a:rPr>
              <a:t>Procedimentos operacionais</a:t>
            </a:r>
          </a:p>
          <a:p>
            <a:pPr marL="723264" lvl="1" indent="-361632" algn="l">
              <a:lnSpc>
                <a:spcPts val="4555"/>
              </a:lnSpc>
              <a:buFont typeface="Arial"/>
              <a:buChar char="•"/>
            </a:pPr>
            <a:r>
              <a:rPr lang="en-US" sz="3349">
                <a:solidFill>
                  <a:srgbClr val="000000"/>
                </a:solidFill>
                <a:latin typeface="Calibri (MS)"/>
              </a:rPr>
              <a:t>Registros e instruções de trabalho</a:t>
            </a:r>
          </a:p>
          <a:p>
            <a:pPr marL="723264" lvl="1" indent="-361632" algn="l">
              <a:lnSpc>
                <a:spcPts val="4555"/>
              </a:lnSpc>
              <a:buFont typeface="Arial"/>
              <a:buChar char="•"/>
            </a:pPr>
            <a:r>
              <a:rPr lang="en-US" sz="3349">
                <a:solidFill>
                  <a:srgbClr val="000000"/>
                </a:solidFill>
                <a:latin typeface="Calibri (MS)"/>
              </a:rPr>
              <a:t>Validação do Fornecedor</a:t>
            </a:r>
          </a:p>
          <a:p>
            <a:pPr marL="723264" lvl="1" indent="-361632" algn="l">
              <a:lnSpc>
                <a:spcPts val="4555"/>
              </a:lnSpc>
              <a:buFont typeface="Arial"/>
              <a:buChar char="•"/>
            </a:pPr>
            <a:r>
              <a:rPr lang="en-US" sz="3349">
                <a:solidFill>
                  <a:srgbClr val="000000"/>
                </a:solidFill>
                <a:latin typeface="Calibri (MS)"/>
              </a:rPr>
              <a:t>Educação contínua (melhoria)</a:t>
            </a:r>
          </a:p>
          <a:p>
            <a:pPr marL="1446528" lvl="2" indent="-482176" algn="l">
              <a:lnSpc>
                <a:spcPts val="4555"/>
              </a:lnSpc>
              <a:buFont typeface="Arial"/>
              <a:buChar char="⚬"/>
            </a:pPr>
            <a:r>
              <a:rPr lang="en-US" sz="3349">
                <a:solidFill>
                  <a:srgbClr val="000000"/>
                </a:solidFill>
                <a:latin typeface="Calibri (MS)"/>
              </a:rPr>
              <a:t>Congresso</a:t>
            </a:r>
          </a:p>
          <a:p>
            <a:pPr algn="l">
              <a:lnSpc>
                <a:spcPts val="5024"/>
              </a:lnSpc>
            </a:pPr>
            <a:endParaRPr lang="en-US" sz="3349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012911" y="1338907"/>
            <a:ext cx="742522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ISO 9001 - Melhoria de processos e gestão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de qualidade em uma empresa nacional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63331" y="2392372"/>
            <a:ext cx="3027794" cy="49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Calibri (MS) Bold"/>
              </a:rPr>
              <a:t>Pôster 130312 - SBP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607" y="5698144"/>
            <a:ext cx="15965812" cy="689298"/>
            <a:chOff x="0" y="0"/>
            <a:chExt cx="21287749" cy="91906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95362"/>
              <a:ext cx="21287749" cy="313643"/>
              <a:chOff x="0" y="0"/>
              <a:chExt cx="41769988" cy="635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6002" y="212852"/>
                <a:ext cx="41801991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41801991" h="209296">
                    <a:moveTo>
                      <a:pt x="41679183" y="9398"/>
                    </a:moveTo>
                    <a:lnTo>
                      <a:pt x="39109876" y="9398"/>
                    </a:lnTo>
                    <a:lnTo>
                      <a:pt x="28343981" y="9398"/>
                    </a:lnTo>
                    <a:lnTo>
                      <a:pt x="15281531" y="9398"/>
                    </a:lnTo>
                    <a:lnTo>
                      <a:pt x="3986883" y="9398"/>
                    </a:lnTo>
                    <a:cubicBezTo>
                      <a:pt x="2161060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2941551" y="199898"/>
                    </a:lnTo>
                    <a:lnTo>
                      <a:pt x="13707448" y="199898"/>
                    </a:lnTo>
                    <a:lnTo>
                      <a:pt x="26769898" y="199898"/>
                    </a:lnTo>
                    <a:lnTo>
                      <a:pt x="38064545" y="199898"/>
                    </a:lnTo>
                    <a:cubicBezTo>
                      <a:pt x="39890368" y="199898"/>
                      <a:pt x="41420991" y="209296"/>
                      <a:pt x="41668641" y="199898"/>
                    </a:cubicBezTo>
                    <a:cubicBezTo>
                      <a:pt x="41672197" y="199771"/>
                      <a:pt x="41675627" y="199898"/>
                      <a:pt x="41679183" y="199898"/>
                    </a:cubicBezTo>
                    <a:cubicBezTo>
                      <a:pt x="41801737" y="199898"/>
                      <a:pt x="41801991" y="9398"/>
                      <a:pt x="41679183" y="9398"/>
                    </a:cubicBez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8100000">
              <a:off x="20503019" y="134854"/>
              <a:ext cx="650396" cy="649356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6698486" y="3568486"/>
            <a:ext cx="1255058" cy="4959639"/>
            <a:chOff x="0" y="0"/>
            <a:chExt cx="1673411" cy="6612852"/>
          </a:xfrm>
        </p:grpSpPr>
        <p:grpSp>
          <p:nvGrpSpPr>
            <p:cNvPr id="8" name="Group 8"/>
            <p:cNvGrpSpPr/>
            <p:nvPr/>
          </p:nvGrpSpPr>
          <p:grpSpPr>
            <a:xfrm rot="3864554">
              <a:off x="-855192" y="1471312"/>
              <a:ext cx="3383795" cy="192282"/>
              <a:chOff x="0" y="0"/>
              <a:chExt cx="10830172" cy="635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6002" y="212852"/>
                <a:ext cx="10862176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0862176" h="209296">
                    <a:moveTo>
                      <a:pt x="10739368" y="9398"/>
                    </a:moveTo>
                    <a:lnTo>
                      <a:pt x="9878007" y="9398"/>
                    </a:lnTo>
                    <a:lnTo>
                      <a:pt x="7240051" y="9398"/>
                    </a:lnTo>
                    <a:lnTo>
                      <a:pt x="4039372" y="9398"/>
                    </a:lnTo>
                    <a:lnTo>
                      <a:pt x="1271856" y="9398"/>
                    </a:lnTo>
                    <a:cubicBezTo>
                      <a:pt x="824477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015720" y="199898"/>
                    </a:lnTo>
                    <a:lnTo>
                      <a:pt x="3653676" y="199898"/>
                    </a:lnTo>
                    <a:lnTo>
                      <a:pt x="6854355" y="199898"/>
                    </a:lnTo>
                    <a:lnTo>
                      <a:pt x="9621871" y="199898"/>
                    </a:lnTo>
                    <a:cubicBezTo>
                      <a:pt x="10069250" y="199898"/>
                      <a:pt x="10481176" y="209296"/>
                      <a:pt x="10728826" y="199898"/>
                    </a:cubicBezTo>
                    <a:cubicBezTo>
                      <a:pt x="10732383" y="199771"/>
                      <a:pt x="10735811" y="199898"/>
                      <a:pt x="10739368" y="199898"/>
                    </a:cubicBezTo>
                    <a:cubicBezTo>
                      <a:pt x="10861922" y="199898"/>
                      <a:pt x="10862176" y="9398"/>
                      <a:pt x="10739368" y="9398"/>
                    </a:cubicBez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3819934">
              <a:off x="-855192" y="4957749"/>
              <a:ext cx="3383795" cy="192282"/>
              <a:chOff x="0" y="0"/>
              <a:chExt cx="10830172" cy="635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6002" y="212852"/>
                <a:ext cx="10862176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0862176" h="209296">
                    <a:moveTo>
                      <a:pt x="10739368" y="9398"/>
                    </a:moveTo>
                    <a:lnTo>
                      <a:pt x="9878007" y="9398"/>
                    </a:lnTo>
                    <a:lnTo>
                      <a:pt x="7240051" y="9398"/>
                    </a:lnTo>
                    <a:lnTo>
                      <a:pt x="4039372" y="9398"/>
                    </a:lnTo>
                    <a:lnTo>
                      <a:pt x="1271856" y="9398"/>
                    </a:lnTo>
                    <a:cubicBezTo>
                      <a:pt x="824477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015720" y="199898"/>
                    </a:lnTo>
                    <a:lnTo>
                      <a:pt x="3653676" y="199898"/>
                    </a:lnTo>
                    <a:lnTo>
                      <a:pt x="6854355" y="199898"/>
                    </a:lnTo>
                    <a:lnTo>
                      <a:pt x="9621871" y="199898"/>
                    </a:lnTo>
                    <a:cubicBezTo>
                      <a:pt x="10069250" y="199898"/>
                      <a:pt x="10481176" y="209296"/>
                      <a:pt x="10728826" y="199898"/>
                    </a:cubicBezTo>
                    <a:cubicBezTo>
                      <a:pt x="10732383" y="199771"/>
                      <a:pt x="10735811" y="199898"/>
                      <a:pt x="10739368" y="199898"/>
                    </a:cubicBezTo>
                    <a:cubicBezTo>
                      <a:pt x="10861922" y="199898"/>
                      <a:pt x="10862176" y="9398"/>
                      <a:pt x="10739368" y="9398"/>
                    </a:cubicBez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3406789" y="3568486"/>
            <a:ext cx="1255058" cy="4959639"/>
            <a:chOff x="0" y="0"/>
            <a:chExt cx="1673411" cy="6612852"/>
          </a:xfrm>
        </p:grpSpPr>
        <p:grpSp>
          <p:nvGrpSpPr>
            <p:cNvPr id="13" name="Group 13"/>
            <p:cNvGrpSpPr/>
            <p:nvPr/>
          </p:nvGrpSpPr>
          <p:grpSpPr>
            <a:xfrm rot="3864554">
              <a:off x="-855192" y="1471312"/>
              <a:ext cx="3383795" cy="192282"/>
              <a:chOff x="0" y="0"/>
              <a:chExt cx="10830172" cy="635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6002" y="212852"/>
                <a:ext cx="10862176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0862176" h="209296">
                    <a:moveTo>
                      <a:pt x="10739368" y="9398"/>
                    </a:moveTo>
                    <a:lnTo>
                      <a:pt x="9878007" y="9398"/>
                    </a:lnTo>
                    <a:lnTo>
                      <a:pt x="7240051" y="9398"/>
                    </a:lnTo>
                    <a:lnTo>
                      <a:pt x="4039372" y="9398"/>
                    </a:lnTo>
                    <a:lnTo>
                      <a:pt x="1271856" y="9398"/>
                    </a:lnTo>
                    <a:cubicBezTo>
                      <a:pt x="824477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015720" y="199898"/>
                    </a:lnTo>
                    <a:lnTo>
                      <a:pt x="3653676" y="199898"/>
                    </a:lnTo>
                    <a:lnTo>
                      <a:pt x="6854355" y="199898"/>
                    </a:lnTo>
                    <a:lnTo>
                      <a:pt x="9621871" y="199898"/>
                    </a:lnTo>
                    <a:cubicBezTo>
                      <a:pt x="10069250" y="199898"/>
                      <a:pt x="10481176" y="209296"/>
                      <a:pt x="10728826" y="199898"/>
                    </a:cubicBezTo>
                    <a:cubicBezTo>
                      <a:pt x="10732383" y="199771"/>
                      <a:pt x="10735811" y="199898"/>
                      <a:pt x="10739368" y="199898"/>
                    </a:cubicBezTo>
                    <a:cubicBezTo>
                      <a:pt x="10861922" y="199898"/>
                      <a:pt x="10862176" y="9398"/>
                      <a:pt x="10739368" y="9398"/>
                    </a:cubicBez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3819934">
              <a:off x="-855192" y="4957749"/>
              <a:ext cx="3383795" cy="192282"/>
              <a:chOff x="0" y="0"/>
              <a:chExt cx="10830172" cy="635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16002" y="212852"/>
                <a:ext cx="10862176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0862176" h="209296">
                    <a:moveTo>
                      <a:pt x="10739368" y="9398"/>
                    </a:moveTo>
                    <a:lnTo>
                      <a:pt x="9878007" y="9398"/>
                    </a:lnTo>
                    <a:lnTo>
                      <a:pt x="7240051" y="9398"/>
                    </a:lnTo>
                    <a:lnTo>
                      <a:pt x="4039372" y="9398"/>
                    </a:lnTo>
                    <a:lnTo>
                      <a:pt x="1271856" y="9398"/>
                    </a:lnTo>
                    <a:cubicBezTo>
                      <a:pt x="824477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015720" y="199898"/>
                    </a:lnTo>
                    <a:lnTo>
                      <a:pt x="3653676" y="199898"/>
                    </a:lnTo>
                    <a:lnTo>
                      <a:pt x="6854355" y="199898"/>
                    </a:lnTo>
                    <a:lnTo>
                      <a:pt x="9621871" y="199898"/>
                    </a:lnTo>
                    <a:cubicBezTo>
                      <a:pt x="10069250" y="199898"/>
                      <a:pt x="10481176" y="209296"/>
                      <a:pt x="10728826" y="199898"/>
                    </a:cubicBezTo>
                    <a:cubicBezTo>
                      <a:pt x="10732383" y="199771"/>
                      <a:pt x="10735811" y="199898"/>
                      <a:pt x="10739368" y="199898"/>
                    </a:cubicBezTo>
                    <a:cubicBezTo>
                      <a:pt x="10861922" y="199898"/>
                      <a:pt x="10862176" y="9398"/>
                      <a:pt x="10739368" y="9398"/>
                    </a:cubicBez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0175049" y="3568486"/>
            <a:ext cx="1255058" cy="4959639"/>
            <a:chOff x="0" y="0"/>
            <a:chExt cx="1673411" cy="6612852"/>
          </a:xfrm>
        </p:grpSpPr>
        <p:grpSp>
          <p:nvGrpSpPr>
            <p:cNvPr id="18" name="Group 18"/>
            <p:cNvGrpSpPr/>
            <p:nvPr/>
          </p:nvGrpSpPr>
          <p:grpSpPr>
            <a:xfrm rot="3864554">
              <a:off x="-855192" y="1471312"/>
              <a:ext cx="3383795" cy="192282"/>
              <a:chOff x="0" y="0"/>
              <a:chExt cx="10830172" cy="635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16002" y="212852"/>
                <a:ext cx="10862176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0862176" h="209296">
                    <a:moveTo>
                      <a:pt x="10739368" y="9398"/>
                    </a:moveTo>
                    <a:lnTo>
                      <a:pt x="9878007" y="9398"/>
                    </a:lnTo>
                    <a:lnTo>
                      <a:pt x="7240051" y="9398"/>
                    </a:lnTo>
                    <a:lnTo>
                      <a:pt x="4039372" y="9398"/>
                    </a:lnTo>
                    <a:lnTo>
                      <a:pt x="1271856" y="9398"/>
                    </a:lnTo>
                    <a:cubicBezTo>
                      <a:pt x="824477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015720" y="199898"/>
                    </a:lnTo>
                    <a:lnTo>
                      <a:pt x="3653676" y="199898"/>
                    </a:lnTo>
                    <a:lnTo>
                      <a:pt x="6854355" y="199898"/>
                    </a:lnTo>
                    <a:lnTo>
                      <a:pt x="9621871" y="199898"/>
                    </a:lnTo>
                    <a:cubicBezTo>
                      <a:pt x="10069250" y="199898"/>
                      <a:pt x="10481176" y="209296"/>
                      <a:pt x="10728826" y="199898"/>
                    </a:cubicBezTo>
                    <a:cubicBezTo>
                      <a:pt x="10732383" y="199771"/>
                      <a:pt x="10735811" y="199898"/>
                      <a:pt x="10739368" y="199898"/>
                    </a:cubicBezTo>
                    <a:cubicBezTo>
                      <a:pt x="10861922" y="199898"/>
                      <a:pt x="10862176" y="9398"/>
                      <a:pt x="10739368" y="9398"/>
                    </a:cubicBez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3819934">
              <a:off x="-855192" y="4957749"/>
              <a:ext cx="3383795" cy="192282"/>
              <a:chOff x="0" y="0"/>
              <a:chExt cx="10830172" cy="635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-16002" y="212852"/>
                <a:ext cx="10862176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0862176" h="209296">
                    <a:moveTo>
                      <a:pt x="10739368" y="9398"/>
                    </a:moveTo>
                    <a:lnTo>
                      <a:pt x="9878007" y="9398"/>
                    </a:lnTo>
                    <a:lnTo>
                      <a:pt x="7240051" y="9398"/>
                    </a:lnTo>
                    <a:lnTo>
                      <a:pt x="4039372" y="9398"/>
                    </a:lnTo>
                    <a:lnTo>
                      <a:pt x="1271856" y="9398"/>
                    </a:lnTo>
                    <a:cubicBezTo>
                      <a:pt x="824477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015720" y="199898"/>
                    </a:lnTo>
                    <a:lnTo>
                      <a:pt x="3653676" y="199898"/>
                    </a:lnTo>
                    <a:lnTo>
                      <a:pt x="6854355" y="199898"/>
                    </a:lnTo>
                    <a:lnTo>
                      <a:pt x="9621871" y="199898"/>
                    </a:lnTo>
                    <a:cubicBezTo>
                      <a:pt x="10069250" y="199898"/>
                      <a:pt x="10481176" y="209296"/>
                      <a:pt x="10728826" y="199898"/>
                    </a:cubicBezTo>
                    <a:cubicBezTo>
                      <a:pt x="10732383" y="199771"/>
                      <a:pt x="10735811" y="199898"/>
                      <a:pt x="10739368" y="199898"/>
                    </a:cubicBezTo>
                    <a:cubicBezTo>
                      <a:pt x="10861922" y="199898"/>
                      <a:pt x="10862176" y="9398"/>
                      <a:pt x="10739368" y="9398"/>
                    </a:cubicBez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3649111" y="3557462"/>
            <a:ext cx="1255058" cy="4959639"/>
            <a:chOff x="0" y="0"/>
            <a:chExt cx="1673411" cy="6612852"/>
          </a:xfrm>
        </p:grpSpPr>
        <p:grpSp>
          <p:nvGrpSpPr>
            <p:cNvPr id="23" name="Group 23"/>
            <p:cNvGrpSpPr/>
            <p:nvPr/>
          </p:nvGrpSpPr>
          <p:grpSpPr>
            <a:xfrm rot="3864554">
              <a:off x="-855192" y="1471312"/>
              <a:ext cx="3383795" cy="192282"/>
              <a:chOff x="0" y="0"/>
              <a:chExt cx="10830172" cy="635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-16002" y="212852"/>
                <a:ext cx="10862176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0862176" h="209296">
                    <a:moveTo>
                      <a:pt x="10739368" y="9398"/>
                    </a:moveTo>
                    <a:lnTo>
                      <a:pt x="9878007" y="9398"/>
                    </a:lnTo>
                    <a:lnTo>
                      <a:pt x="7240051" y="9398"/>
                    </a:lnTo>
                    <a:lnTo>
                      <a:pt x="4039372" y="9398"/>
                    </a:lnTo>
                    <a:lnTo>
                      <a:pt x="1271856" y="9398"/>
                    </a:lnTo>
                    <a:cubicBezTo>
                      <a:pt x="824477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015720" y="199898"/>
                    </a:lnTo>
                    <a:lnTo>
                      <a:pt x="3653676" y="199898"/>
                    </a:lnTo>
                    <a:lnTo>
                      <a:pt x="6854355" y="199898"/>
                    </a:lnTo>
                    <a:lnTo>
                      <a:pt x="9621871" y="199898"/>
                    </a:lnTo>
                    <a:cubicBezTo>
                      <a:pt x="10069250" y="199898"/>
                      <a:pt x="10481176" y="209296"/>
                      <a:pt x="10728826" y="199898"/>
                    </a:cubicBezTo>
                    <a:cubicBezTo>
                      <a:pt x="10732383" y="199771"/>
                      <a:pt x="10735811" y="199898"/>
                      <a:pt x="10739368" y="199898"/>
                    </a:cubicBezTo>
                    <a:cubicBezTo>
                      <a:pt x="10861922" y="199898"/>
                      <a:pt x="10862176" y="9398"/>
                      <a:pt x="10739368" y="9398"/>
                    </a:cubicBez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-3819934">
              <a:off x="-855192" y="4957749"/>
              <a:ext cx="3383795" cy="192282"/>
              <a:chOff x="0" y="0"/>
              <a:chExt cx="10830172" cy="635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16002" y="212852"/>
                <a:ext cx="10862176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0862176" h="209296">
                    <a:moveTo>
                      <a:pt x="10739368" y="9398"/>
                    </a:moveTo>
                    <a:lnTo>
                      <a:pt x="9878007" y="9398"/>
                    </a:lnTo>
                    <a:lnTo>
                      <a:pt x="7240051" y="9398"/>
                    </a:lnTo>
                    <a:lnTo>
                      <a:pt x="4039372" y="9398"/>
                    </a:lnTo>
                    <a:lnTo>
                      <a:pt x="1271856" y="9398"/>
                    </a:lnTo>
                    <a:cubicBezTo>
                      <a:pt x="824477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015720" y="199898"/>
                    </a:lnTo>
                    <a:lnTo>
                      <a:pt x="3653676" y="199898"/>
                    </a:lnTo>
                    <a:lnTo>
                      <a:pt x="6854355" y="199898"/>
                    </a:lnTo>
                    <a:lnTo>
                      <a:pt x="9621871" y="199898"/>
                    </a:lnTo>
                    <a:cubicBezTo>
                      <a:pt x="10069250" y="199898"/>
                      <a:pt x="10481176" y="209296"/>
                      <a:pt x="10728826" y="199898"/>
                    </a:cubicBezTo>
                    <a:cubicBezTo>
                      <a:pt x="10732383" y="199771"/>
                      <a:pt x="10735811" y="199898"/>
                      <a:pt x="10739368" y="199898"/>
                    </a:cubicBezTo>
                    <a:cubicBezTo>
                      <a:pt x="10861922" y="199898"/>
                      <a:pt x="10862176" y="9398"/>
                      <a:pt x="10739368" y="9398"/>
                    </a:cubicBezTo>
                    <a:close/>
                  </a:path>
                </a:pathLst>
              </a:custGeom>
              <a:solidFill>
                <a:srgbClr val="191919">
                  <a:alpha val="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7" name="Freeform 27"/>
          <p:cNvSpPr/>
          <p:nvPr/>
        </p:nvSpPr>
        <p:spPr>
          <a:xfrm>
            <a:off x="3402979" y="3557462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20">
                <a:moveTo>
                  <a:pt x="0" y="0"/>
                </a:moveTo>
                <a:lnTo>
                  <a:pt x="312420" y="0"/>
                </a:lnTo>
                <a:lnTo>
                  <a:pt x="312420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TextBox 28"/>
          <p:cNvSpPr txBox="1"/>
          <p:nvPr/>
        </p:nvSpPr>
        <p:spPr>
          <a:xfrm>
            <a:off x="8238548" y="5064076"/>
            <a:ext cx="2393752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 spc="100">
                <a:solidFill>
                  <a:srgbClr val="191919"/>
                </a:solidFill>
                <a:latin typeface="Calibri (MS) Bold"/>
              </a:rPr>
              <a:t>Microtomia*</a:t>
            </a:r>
          </a:p>
        </p:txBody>
      </p:sp>
      <p:sp>
        <p:nvSpPr>
          <p:cNvPr id="29" name="Freeform 29"/>
          <p:cNvSpPr/>
          <p:nvPr/>
        </p:nvSpPr>
        <p:spPr>
          <a:xfrm>
            <a:off x="3402979" y="8204681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20">
                <a:moveTo>
                  <a:pt x="0" y="0"/>
                </a:moveTo>
                <a:lnTo>
                  <a:pt x="312420" y="0"/>
                </a:lnTo>
                <a:lnTo>
                  <a:pt x="312420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/>
          <p:cNvSpPr/>
          <p:nvPr/>
        </p:nvSpPr>
        <p:spPr>
          <a:xfrm>
            <a:off x="6698486" y="3557462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20">
                <a:moveTo>
                  <a:pt x="0" y="0"/>
                </a:moveTo>
                <a:lnTo>
                  <a:pt x="312420" y="0"/>
                </a:lnTo>
                <a:lnTo>
                  <a:pt x="312420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6698486" y="8204681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20">
                <a:moveTo>
                  <a:pt x="0" y="0"/>
                </a:moveTo>
                <a:lnTo>
                  <a:pt x="312420" y="0"/>
                </a:lnTo>
                <a:lnTo>
                  <a:pt x="312420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/>
          <p:cNvSpPr/>
          <p:nvPr/>
        </p:nvSpPr>
        <p:spPr>
          <a:xfrm>
            <a:off x="10202452" y="3568486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20">
                <a:moveTo>
                  <a:pt x="0" y="0"/>
                </a:moveTo>
                <a:lnTo>
                  <a:pt x="312420" y="0"/>
                </a:lnTo>
                <a:lnTo>
                  <a:pt x="312420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Freeform 33"/>
          <p:cNvSpPr/>
          <p:nvPr/>
        </p:nvSpPr>
        <p:spPr>
          <a:xfrm>
            <a:off x="10202452" y="8215704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20">
                <a:moveTo>
                  <a:pt x="0" y="0"/>
                </a:moveTo>
                <a:lnTo>
                  <a:pt x="312420" y="0"/>
                </a:lnTo>
                <a:lnTo>
                  <a:pt x="312420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Freeform 34"/>
          <p:cNvSpPr/>
          <p:nvPr/>
        </p:nvSpPr>
        <p:spPr>
          <a:xfrm>
            <a:off x="13649111" y="3568486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20">
                <a:moveTo>
                  <a:pt x="0" y="0"/>
                </a:moveTo>
                <a:lnTo>
                  <a:pt x="312420" y="0"/>
                </a:lnTo>
                <a:lnTo>
                  <a:pt x="312420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5" name="Freeform 35"/>
          <p:cNvSpPr/>
          <p:nvPr/>
        </p:nvSpPr>
        <p:spPr>
          <a:xfrm>
            <a:off x="13649111" y="8215704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20">
                <a:moveTo>
                  <a:pt x="0" y="0"/>
                </a:moveTo>
                <a:lnTo>
                  <a:pt x="312420" y="0"/>
                </a:lnTo>
                <a:lnTo>
                  <a:pt x="312420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6" name="Group 36"/>
          <p:cNvGrpSpPr/>
          <p:nvPr/>
        </p:nvGrpSpPr>
        <p:grpSpPr>
          <a:xfrm>
            <a:off x="1946487" y="5703656"/>
            <a:ext cx="3045555" cy="689298"/>
            <a:chOff x="0" y="0"/>
            <a:chExt cx="4906240" cy="111042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906240" cy="1110425"/>
            </a:xfrm>
            <a:custGeom>
              <a:avLst/>
              <a:gdLst/>
              <a:ahLst/>
              <a:cxnLst/>
              <a:rect l="l" t="t" r="r" b="b"/>
              <a:pathLst>
                <a:path w="4906240" h="1110425">
                  <a:moveTo>
                    <a:pt x="4781781" y="1110425"/>
                  </a:moveTo>
                  <a:lnTo>
                    <a:pt x="124460" y="1110425"/>
                  </a:lnTo>
                  <a:cubicBezTo>
                    <a:pt x="55880" y="1110425"/>
                    <a:pt x="0" y="1054545"/>
                    <a:pt x="0" y="9859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81781" y="0"/>
                  </a:lnTo>
                  <a:cubicBezTo>
                    <a:pt x="4850361" y="0"/>
                    <a:pt x="4906240" y="55880"/>
                    <a:pt x="4906240" y="124460"/>
                  </a:cubicBezTo>
                  <a:lnTo>
                    <a:pt x="4906240" y="985965"/>
                  </a:lnTo>
                  <a:cubicBezTo>
                    <a:pt x="4906240" y="1054545"/>
                    <a:pt x="4850361" y="1110425"/>
                    <a:pt x="4781781" y="1110425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350087" y="5688619"/>
            <a:ext cx="3045555" cy="689298"/>
            <a:chOff x="0" y="0"/>
            <a:chExt cx="4906240" cy="111042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906240" cy="1110425"/>
            </a:xfrm>
            <a:custGeom>
              <a:avLst/>
              <a:gdLst/>
              <a:ahLst/>
              <a:cxnLst/>
              <a:rect l="l" t="t" r="r" b="b"/>
              <a:pathLst>
                <a:path w="4906240" h="1110425">
                  <a:moveTo>
                    <a:pt x="4781781" y="1110425"/>
                  </a:moveTo>
                  <a:lnTo>
                    <a:pt x="124460" y="1110425"/>
                  </a:lnTo>
                  <a:cubicBezTo>
                    <a:pt x="55880" y="1110425"/>
                    <a:pt x="0" y="1054545"/>
                    <a:pt x="0" y="9859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81781" y="0"/>
                  </a:lnTo>
                  <a:cubicBezTo>
                    <a:pt x="4850361" y="0"/>
                    <a:pt x="4906240" y="55880"/>
                    <a:pt x="4906240" y="124460"/>
                  </a:cubicBezTo>
                  <a:lnTo>
                    <a:pt x="4906240" y="985965"/>
                  </a:lnTo>
                  <a:cubicBezTo>
                    <a:pt x="4906240" y="1054545"/>
                    <a:pt x="4850361" y="1110425"/>
                    <a:pt x="4781781" y="1110425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753687" y="5688619"/>
            <a:ext cx="3045555" cy="689298"/>
            <a:chOff x="0" y="0"/>
            <a:chExt cx="4906240" cy="111042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906240" cy="1110425"/>
            </a:xfrm>
            <a:custGeom>
              <a:avLst/>
              <a:gdLst/>
              <a:ahLst/>
              <a:cxnLst/>
              <a:rect l="l" t="t" r="r" b="b"/>
              <a:pathLst>
                <a:path w="4906240" h="1110425">
                  <a:moveTo>
                    <a:pt x="4781781" y="1110425"/>
                  </a:moveTo>
                  <a:lnTo>
                    <a:pt x="124460" y="1110425"/>
                  </a:lnTo>
                  <a:cubicBezTo>
                    <a:pt x="55880" y="1110425"/>
                    <a:pt x="0" y="1054545"/>
                    <a:pt x="0" y="9859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81781" y="0"/>
                  </a:lnTo>
                  <a:cubicBezTo>
                    <a:pt x="4850361" y="0"/>
                    <a:pt x="4906240" y="55880"/>
                    <a:pt x="4906240" y="124460"/>
                  </a:cubicBezTo>
                  <a:lnTo>
                    <a:pt x="4906240" y="985965"/>
                  </a:lnTo>
                  <a:cubicBezTo>
                    <a:pt x="4906240" y="1054545"/>
                    <a:pt x="4850361" y="1110425"/>
                    <a:pt x="4781781" y="1110425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2157287" y="5688619"/>
            <a:ext cx="3045555" cy="689298"/>
            <a:chOff x="0" y="0"/>
            <a:chExt cx="4906240" cy="111042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906240" cy="1110425"/>
            </a:xfrm>
            <a:custGeom>
              <a:avLst/>
              <a:gdLst/>
              <a:ahLst/>
              <a:cxnLst/>
              <a:rect l="l" t="t" r="r" b="b"/>
              <a:pathLst>
                <a:path w="4906240" h="1110425">
                  <a:moveTo>
                    <a:pt x="4781781" y="1110425"/>
                  </a:moveTo>
                  <a:lnTo>
                    <a:pt x="124460" y="1110425"/>
                  </a:lnTo>
                  <a:cubicBezTo>
                    <a:pt x="55880" y="1110425"/>
                    <a:pt x="0" y="1054545"/>
                    <a:pt x="0" y="9859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81781" y="0"/>
                  </a:lnTo>
                  <a:cubicBezTo>
                    <a:pt x="4850361" y="0"/>
                    <a:pt x="4906240" y="55880"/>
                    <a:pt x="4906240" y="124460"/>
                  </a:cubicBezTo>
                  <a:lnTo>
                    <a:pt x="4906240" y="985965"/>
                  </a:lnTo>
                  <a:cubicBezTo>
                    <a:pt x="4906240" y="1054545"/>
                    <a:pt x="4850361" y="1110425"/>
                    <a:pt x="4781781" y="1110425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4" name="Freeform 44"/>
          <p:cNvSpPr/>
          <p:nvPr/>
        </p:nvSpPr>
        <p:spPr>
          <a:xfrm>
            <a:off x="2962560" y="3801757"/>
            <a:ext cx="297544" cy="862445"/>
          </a:xfrm>
          <a:custGeom>
            <a:avLst/>
            <a:gdLst/>
            <a:ahLst/>
            <a:cxnLst/>
            <a:rect l="l" t="t" r="r" b="b"/>
            <a:pathLst>
              <a:path w="297544" h="862445">
                <a:moveTo>
                  <a:pt x="0" y="0"/>
                </a:moveTo>
                <a:lnTo>
                  <a:pt x="297544" y="0"/>
                </a:lnTo>
                <a:lnTo>
                  <a:pt x="297544" y="862445"/>
                </a:lnTo>
                <a:lnTo>
                  <a:pt x="0" y="862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3024094" y="6602504"/>
            <a:ext cx="378885" cy="792094"/>
          </a:xfrm>
          <a:custGeom>
            <a:avLst/>
            <a:gdLst/>
            <a:ahLst/>
            <a:cxnLst/>
            <a:rect l="l" t="t" r="r" b="b"/>
            <a:pathLst>
              <a:path w="378885" h="792094">
                <a:moveTo>
                  <a:pt x="0" y="0"/>
                </a:moveTo>
                <a:lnTo>
                  <a:pt x="378885" y="0"/>
                </a:lnTo>
                <a:lnTo>
                  <a:pt x="378885" y="792094"/>
                </a:lnTo>
                <a:lnTo>
                  <a:pt x="0" y="7920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4177724" y="2498495"/>
            <a:ext cx="2344726" cy="2302424"/>
          </a:xfrm>
          <a:custGeom>
            <a:avLst/>
            <a:gdLst/>
            <a:ahLst/>
            <a:cxnLst/>
            <a:rect l="l" t="t" r="r" b="b"/>
            <a:pathLst>
              <a:path w="2344726" h="2302424">
                <a:moveTo>
                  <a:pt x="0" y="0"/>
                </a:moveTo>
                <a:lnTo>
                  <a:pt x="2344726" y="0"/>
                </a:lnTo>
                <a:lnTo>
                  <a:pt x="2344726" y="2302424"/>
                </a:lnTo>
                <a:lnTo>
                  <a:pt x="0" y="2302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Freeform 47"/>
          <p:cNvSpPr/>
          <p:nvPr/>
        </p:nvSpPr>
        <p:spPr>
          <a:xfrm>
            <a:off x="6466604" y="4106485"/>
            <a:ext cx="369236" cy="780077"/>
          </a:xfrm>
          <a:custGeom>
            <a:avLst/>
            <a:gdLst/>
            <a:ahLst/>
            <a:cxnLst/>
            <a:rect l="l" t="t" r="r" b="b"/>
            <a:pathLst>
              <a:path w="369236" h="780077">
                <a:moveTo>
                  <a:pt x="0" y="0"/>
                </a:moveTo>
                <a:lnTo>
                  <a:pt x="369236" y="0"/>
                </a:lnTo>
                <a:lnTo>
                  <a:pt x="369236" y="780077"/>
                </a:lnTo>
                <a:lnTo>
                  <a:pt x="0" y="7800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8" name="Freeform 48"/>
          <p:cNvSpPr/>
          <p:nvPr/>
        </p:nvSpPr>
        <p:spPr>
          <a:xfrm rot="5337977">
            <a:off x="5045478" y="7458194"/>
            <a:ext cx="1095556" cy="2000521"/>
          </a:xfrm>
          <a:custGeom>
            <a:avLst/>
            <a:gdLst/>
            <a:ahLst/>
            <a:cxnLst/>
            <a:rect l="l" t="t" r="r" b="b"/>
            <a:pathLst>
              <a:path w="1095556" h="2000521">
                <a:moveTo>
                  <a:pt x="0" y="0"/>
                </a:moveTo>
                <a:lnTo>
                  <a:pt x="1095556" y="0"/>
                </a:lnTo>
                <a:lnTo>
                  <a:pt x="1095556" y="2000521"/>
                </a:lnTo>
                <a:lnTo>
                  <a:pt x="0" y="2000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211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9" name="Freeform 49"/>
          <p:cNvSpPr/>
          <p:nvPr/>
        </p:nvSpPr>
        <p:spPr>
          <a:xfrm>
            <a:off x="6989922" y="6501742"/>
            <a:ext cx="428399" cy="784854"/>
          </a:xfrm>
          <a:custGeom>
            <a:avLst/>
            <a:gdLst/>
            <a:ahLst/>
            <a:cxnLst/>
            <a:rect l="l" t="t" r="r" b="b"/>
            <a:pathLst>
              <a:path w="428399" h="784854">
                <a:moveTo>
                  <a:pt x="0" y="0"/>
                </a:moveTo>
                <a:lnTo>
                  <a:pt x="428399" y="0"/>
                </a:lnTo>
                <a:lnTo>
                  <a:pt x="428399" y="784854"/>
                </a:lnTo>
                <a:lnTo>
                  <a:pt x="0" y="78485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Freeform 50"/>
          <p:cNvSpPr/>
          <p:nvPr/>
        </p:nvSpPr>
        <p:spPr>
          <a:xfrm>
            <a:off x="9753769" y="3937762"/>
            <a:ext cx="348994" cy="726440"/>
          </a:xfrm>
          <a:custGeom>
            <a:avLst/>
            <a:gdLst/>
            <a:ahLst/>
            <a:cxnLst/>
            <a:rect l="l" t="t" r="r" b="b"/>
            <a:pathLst>
              <a:path w="348994" h="726440">
                <a:moveTo>
                  <a:pt x="0" y="0"/>
                </a:moveTo>
                <a:lnTo>
                  <a:pt x="348994" y="0"/>
                </a:lnTo>
                <a:lnTo>
                  <a:pt x="348994" y="726440"/>
                </a:lnTo>
                <a:lnTo>
                  <a:pt x="0" y="7264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1" name="Freeform 51"/>
          <p:cNvSpPr/>
          <p:nvPr/>
        </p:nvSpPr>
        <p:spPr>
          <a:xfrm>
            <a:off x="8395643" y="6501742"/>
            <a:ext cx="1714670" cy="2286226"/>
          </a:xfrm>
          <a:custGeom>
            <a:avLst/>
            <a:gdLst/>
            <a:ahLst/>
            <a:cxnLst/>
            <a:rect l="l" t="t" r="r" b="b"/>
            <a:pathLst>
              <a:path w="1714670" h="2286226">
                <a:moveTo>
                  <a:pt x="0" y="0"/>
                </a:moveTo>
                <a:lnTo>
                  <a:pt x="1714669" y="0"/>
                </a:lnTo>
                <a:lnTo>
                  <a:pt x="1714669" y="2286227"/>
                </a:lnTo>
                <a:lnTo>
                  <a:pt x="0" y="228622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2" name="Freeform 52"/>
          <p:cNvSpPr/>
          <p:nvPr/>
        </p:nvSpPr>
        <p:spPr>
          <a:xfrm>
            <a:off x="10175049" y="6589695"/>
            <a:ext cx="386186" cy="799695"/>
          </a:xfrm>
          <a:custGeom>
            <a:avLst/>
            <a:gdLst/>
            <a:ahLst/>
            <a:cxnLst/>
            <a:rect l="l" t="t" r="r" b="b"/>
            <a:pathLst>
              <a:path w="386186" h="799695">
                <a:moveTo>
                  <a:pt x="0" y="0"/>
                </a:moveTo>
                <a:lnTo>
                  <a:pt x="386185" y="0"/>
                </a:lnTo>
                <a:lnTo>
                  <a:pt x="386185" y="799695"/>
                </a:lnTo>
                <a:lnTo>
                  <a:pt x="0" y="7996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3" name="Freeform 53"/>
          <p:cNvSpPr/>
          <p:nvPr/>
        </p:nvSpPr>
        <p:spPr>
          <a:xfrm>
            <a:off x="14132179" y="4928492"/>
            <a:ext cx="276304" cy="566294"/>
          </a:xfrm>
          <a:custGeom>
            <a:avLst/>
            <a:gdLst/>
            <a:ahLst/>
            <a:cxnLst/>
            <a:rect l="l" t="t" r="r" b="b"/>
            <a:pathLst>
              <a:path w="276304" h="566294">
                <a:moveTo>
                  <a:pt x="0" y="0"/>
                </a:moveTo>
                <a:lnTo>
                  <a:pt x="276304" y="0"/>
                </a:lnTo>
                <a:lnTo>
                  <a:pt x="276304" y="566293"/>
                </a:lnTo>
                <a:lnTo>
                  <a:pt x="0" y="56629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4" name="Freeform 54"/>
          <p:cNvSpPr/>
          <p:nvPr/>
        </p:nvSpPr>
        <p:spPr>
          <a:xfrm rot="3283336">
            <a:off x="13233773" y="6770409"/>
            <a:ext cx="2676727" cy="1682756"/>
          </a:xfrm>
          <a:custGeom>
            <a:avLst/>
            <a:gdLst/>
            <a:ahLst/>
            <a:cxnLst/>
            <a:rect l="l" t="t" r="r" b="b"/>
            <a:pathLst>
              <a:path w="2676727" h="1682756">
                <a:moveTo>
                  <a:pt x="0" y="0"/>
                </a:moveTo>
                <a:lnTo>
                  <a:pt x="2676728" y="0"/>
                </a:lnTo>
                <a:lnTo>
                  <a:pt x="2676728" y="1682757"/>
                </a:lnTo>
                <a:lnTo>
                  <a:pt x="0" y="168275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25106" t="-19719" b="-58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5" name="Freeform 55"/>
          <p:cNvSpPr/>
          <p:nvPr/>
        </p:nvSpPr>
        <p:spPr>
          <a:xfrm>
            <a:off x="11525357" y="6695394"/>
            <a:ext cx="1975482" cy="1800742"/>
          </a:xfrm>
          <a:custGeom>
            <a:avLst/>
            <a:gdLst/>
            <a:ahLst/>
            <a:cxnLst/>
            <a:rect l="l" t="t" r="r" b="b"/>
            <a:pathLst>
              <a:path w="1975482" h="1800742">
                <a:moveTo>
                  <a:pt x="0" y="0"/>
                </a:moveTo>
                <a:lnTo>
                  <a:pt x="1975482" y="0"/>
                </a:lnTo>
                <a:lnTo>
                  <a:pt x="1975482" y="1800742"/>
                </a:lnTo>
                <a:lnTo>
                  <a:pt x="0" y="180074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3668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6" name="Freeform 56"/>
          <p:cNvSpPr/>
          <p:nvPr/>
        </p:nvSpPr>
        <p:spPr>
          <a:xfrm>
            <a:off x="13370550" y="8544404"/>
            <a:ext cx="306930" cy="616945"/>
          </a:xfrm>
          <a:custGeom>
            <a:avLst/>
            <a:gdLst/>
            <a:ahLst/>
            <a:cxnLst/>
            <a:rect l="l" t="t" r="r" b="b"/>
            <a:pathLst>
              <a:path w="306930" h="616945">
                <a:moveTo>
                  <a:pt x="0" y="0"/>
                </a:moveTo>
                <a:lnTo>
                  <a:pt x="306930" y="0"/>
                </a:lnTo>
                <a:lnTo>
                  <a:pt x="306930" y="616944"/>
                </a:lnTo>
                <a:lnTo>
                  <a:pt x="0" y="61694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7" name="Freeform 57"/>
          <p:cNvSpPr/>
          <p:nvPr/>
        </p:nvSpPr>
        <p:spPr>
          <a:xfrm>
            <a:off x="1195284" y="7644855"/>
            <a:ext cx="1916048" cy="1458701"/>
          </a:xfrm>
          <a:custGeom>
            <a:avLst/>
            <a:gdLst/>
            <a:ahLst/>
            <a:cxnLst/>
            <a:rect l="l" t="t" r="r" b="b"/>
            <a:pathLst>
              <a:path w="1916048" h="1458701">
                <a:moveTo>
                  <a:pt x="0" y="0"/>
                </a:moveTo>
                <a:lnTo>
                  <a:pt x="1916048" y="0"/>
                </a:lnTo>
                <a:lnTo>
                  <a:pt x="1916048" y="1458702"/>
                </a:lnTo>
                <a:lnTo>
                  <a:pt x="0" y="1458702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15111" r="-60311" b="-225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8" name="Freeform 58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9" name="Freeform 59"/>
          <p:cNvSpPr/>
          <p:nvPr/>
        </p:nvSpPr>
        <p:spPr>
          <a:xfrm>
            <a:off x="14299502" y="446502"/>
            <a:ext cx="3490341" cy="1295034"/>
          </a:xfrm>
          <a:custGeom>
            <a:avLst/>
            <a:gdLst/>
            <a:ahLst/>
            <a:cxnLst/>
            <a:rect l="l" t="t" r="r" b="b"/>
            <a:pathLst>
              <a:path w="3490341" h="1295034">
                <a:moveTo>
                  <a:pt x="0" y="0"/>
                </a:moveTo>
                <a:lnTo>
                  <a:pt x="3490341" y="0"/>
                </a:lnTo>
                <a:lnTo>
                  <a:pt x="3490341" y="1295034"/>
                </a:lnTo>
                <a:lnTo>
                  <a:pt x="0" y="129503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174268" t="-146673" r="-111287" b="-33784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0" name="Freeform 60"/>
          <p:cNvSpPr/>
          <p:nvPr/>
        </p:nvSpPr>
        <p:spPr>
          <a:xfrm>
            <a:off x="10735373" y="2581122"/>
            <a:ext cx="2843828" cy="1894714"/>
          </a:xfrm>
          <a:custGeom>
            <a:avLst/>
            <a:gdLst/>
            <a:ahLst/>
            <a:cxnLst/>
            <a:rect l="l" t="t" r="r" b="b"/>
            <a:pathLst>
              <a:path w="2843828" h="1894714">
                <a:moveTo>
                  <a:pt x="0" y="0"/>
                </a:moveTo>
                <a:lnTo>
                  <a:pt x="2843828" y="0"/>
                </a:lnTo>
                <a:lnTo>
                  <a:pt x="2843828" y="1894714"/>
                </a:lnTo>
                <a:lnTo>
                  <a:pt x="0" y="1894714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1" name="Freeform 61"/>
          <p:cNvSpPr/>
          <p:nvPr/>
        </p:nvSpPr>
        <p:spPr>
          <a:xfrm>
            <a:off x="7275319" y="2268101"/>
            <a:ext cx="2489084" cy="2396101"/>
          </a:xfrm>
          <a:custGeom>
            <a:avLst/>
            <a:gdLst/>
            <a:ahLst/>
            <a:cxnLst/>
            <a:rect l="l" t="t" r="r" b="b"/>
            <a:pathLst>
              <a:path w="2489084" h="2396101">
                <a:moveTo>
                  <a:pt x="0" y="0"/>
                </a:moveTo>
                <a:lnTo>
                  <a:pt x="2489084" y="0"/>
                </a:lnTo>
                <a:lnTo>
                  <a:pt x="2489084" y="2396101"/>
                </a:lnTo>
                <a:lnTo>
                  <a:pt x="0" y="2396101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2" name="Freeform 62"/>
          <p:cNvSpPr/>
          <p:nvPr/>
        </p:nvSpPr>
        <p:spPr>
          <a:xfrm>
            <a:off x="4453403" y="6589695"/>
            <a:ext cx="2384119" cy="1343893"/>
          </a:xfrm>
          <a:custGeom>
            <a:avLst/>
            <a:gdLst/>
            <a:ahLst/>
            <a:cxnLst/>
            <a:rect l="l" t="t" r="r" b="b"/>
            <a:pathLst>
              <a:path w="2384119" h="1343893">
                <a:moveTo>
                  <a:pt x="0" y="0"/>
                </a:moveTo>
                <a:lnTo>
                  <a:pt x="2384119" y="0"/>
                </a:lnTo>
                <a:lnTo>
                  <a:pt x="2384119" y="1343893"/>
                </a:lnTo>
                <a:lnTo>
                  <a:pt x="0" y="1343893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3" name="Freeform 63"/>
          <p:cNvSpPr/>
          <p:nvPr/>
        </p:nvSpPr>
        <p:spPr>
          <a:xfrm>
            <a:off x="7950047" y="5049400"/>
            <a:ext cx="2152716" cy="495125"/>
          </a:xfrm>
          <a:custGeom>
            <a:avLst/>
            <a:gdLst/>
            <a:ahLst/>
            <a:cxnLst/>
            <a:rect l="l" t="t" r="r" b="b"/>
            <a:pathLst>
              <a:path w="2152716" h="495125">
                <a:moveTo>
                  <a:pt x="0" y="0"/>
                </a:moveTo>
                <a:lnTo>
                  <a:pt x="2152716" y="0"/>
                </a:lnTo>
                <a:lnTo>
                  <a:pt x="2152716" y="495125"/>
                </a:lnTo>
                <a:lnTo>
                  <a:pt x="0" y="495125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alphaModFix amt="32999"/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4" name="Freeform 64"/>
          <p:cNvSpPr/>
          <p:nvPr/>
        </p:nvSpPr>
        <p:spPr>
          <a:xfrm rot="5400000">
            <a:off x="13537500" y="5462297"/>
            <a:ext cx="7196598" cy="1655218"/>
          </a:xfrm>
          <a:custGeom>
            <a:avLst/>
            <a:gdLst/>
            <a:ahLst/>
            <a:cxnLst/>
            <a:rect l="l" t="t" r="r" b="b"/>
            <a:pathLst>
              <a:path w="7196598" h="1655218">
                <a:moveTo>
                  <a:pt x="0" y="0"/>
                </a:moveTo>
                <a:lnTo>
                  <a:pt x="7196598" y="0"/>
                </a:lnTo>
                <a:lnTo>
                  <a:pt x="7196598" y="1655217"/>
                </a:lnTo>
                <a:lnTo>
                  <a:pt x="0" y="1655217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alphaModFix amt="32999"/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5" name="Freeform 65"/>
          <p:cNvSpPr/>
          <p:nvPr/>
        </p:nvSpPr>
        <p:spPr>
          <a:xfrm>
            <a:off x="961522" y="2259446"/>
            <a:ext cx="1829588" cy="2538067"/>
          </a:xfrm>
          <a:custGeom>
            <a:avLst/>
            <a:gdLst/>
            <a:ahLst/>
            <a:cxnLst/>
            <a:rect l="l" t="t" r="r" b="b"/>
            <a:pathLst>
              <a:path w="1829588" h="2538067">
                <a:moveTo>
                  <a:pt x="0" y="0"/>
                </a:moveTo>
                <a:lnTo>
                  <a:pt x="1829588" y="0"/>
                </a:lnTo>
                <a:lnTo>
                  <a:pt x="1829588" y="2538067"/>
                </a:lnTo>
                <a:lnTo>
                  <a:pt x="0" y="2538067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6" name="TextBox 66"/>
          <p:cNvSpPr txBox="1"/>
          <p:nvPr/>
        </p:nvSpPr>
        <p:spPr>
          <a:xfrm>
            <a:off x="1456880" y="9085532"/>
            <a:ext cx="2393752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Calibri (MS)"/>
              </a:rPr>
              <a:t>Macroscopia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4794046" y="9033713"/>
            <a:ext cx="2545275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Calibri (MS)"/>
              </a:rPr>
              <a:t>Inclusão em parafina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273193" y="4903759"/>
            <a:ext cx="276112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Calibri (MS)"/>
              </a:rPr>
              <a:t>Fixação - Formol tamponado 10%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617154" y="5090449"/>
            <a:ext cx="2393752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Calibri (MS)"/>
              </a:rPr>
              <a:t>Processamento 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8121121" y="8987994"/>
            <a:ext cx="2393752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Calibri (MS)"/>
              </a:rPr>
              <a:t>Corte na lâmina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1392007" y="5044550"/>
            <a:ext cx="2709658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Calibri (MS)"/>
              </a:rPr>
              <a:t>Coloração/Montagem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1703723" y="9005887"/>
            <a:ext cx="1618750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999" spc="99">
                <a:solidFill>
                  <a:srgbClr val="191919"/>
                </a:solidFill>
                <a:latin typeface="Calibri (MS)"/>
              </a:rPr>
              <a:t>Microscopia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066683" y="5802954"/>
            <a:ext cx="1846477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37"/>
              </a:lnSpc>
              <a:spcBef>
                <a:spcPct val="0"/>
              </a:spcBef>
            </a:pPr>
            <a:r>
              <a:rPr lang="en-US" sz="2199" spc="85">
                <a:solidFill>
                  <a:srgbClr val="191919"/>
                </a:solidFill>
                <a:latin typeface="Calibri (MS) Bold"/>
              </a:rPr>
              <a:t>Macroscopia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2483550" y="5817990"/>
            <a:ext cx="1846477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37"/>
              </a:lnSpc>
              <a:spcBef>
                <a:spcPct val="0"/>
              </a:spcBef>
            </a:pPr>
            <a:r>
              <a:rPr lang="en-US" sz="2199" spc="85">
                <a:solidFill>
                  <a:srgbClr val="191919"/>
                </a:solidFill>
                <a:latin typeface="Calibri (MS) Bold"/>
              </a:rPr>
              <a:t>Triagem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435424" y="5802954"/>
            <a:ext cx="1846477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37"/>
              </a:lnSpc>
              <a:spcBef>
                <a:spcPct val="0"/>
              </a:spcBef>
            </a:pPr>
            <a:r>
              <a:rPr lang="en-US" sz="2199" spc="85">
                <a:solidFill>
                  <a:srgbClr val="191919"/>
                </a:solidFill>
                <a:latin typeface="Calibri (MS) Bold"/>
              </a:rPr>
              <a:t>Histotécnica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2723168" y="5793857"/>
            <a:ext cx="1846477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37"/>
              </a:lnSpc>
              <a:spcBef>
                <a:spcPct val="0"/>
              </a:spcBef>
            </a:pPr>
            <a:r>
              <a:rPr lang="en-US" sz="2199" spc="85">
                <a:solidFill>
                  <a:srgbClr val="191919"/>
                </a:solidFill>
                <a:latin typeface="Calibri (MS) Bold"/>
              </a:rPr>
              <a:t>Microscopia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6577119" y="392216"/>
            <a:ext cx="4811464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Preparo do Tecido</a:t>
            </a:r>
          </a:p>
        </p:txBody>
      </p:sp>
      <p:sp>
        <p:nvSpPr>
          <p:cNvPr id="78" name="TextBox 78"/>
          <p:cNvSpPr txBox="1"/>
          <p:nvPr/>
        </p:nvSpPr>
        <p:spPr>
          <a:xfrm rot="5400000">
            <a:off x="14301474" y="5845532"/>
            <a:ext cx="5728664" cy="1152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999" spc="149">
                <a:solidFill>
                  <a:srgbClr val="191919"/>
                </a:solidFill>
                <a:latin typeface="Calibri (MS) Bold"/>
              </a:rPr>
              <a:t>*HE, Específica, IHQ, FISH, Outras técnicas (química)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299502" y="446502"/>
            <a:ext cx="3490341" cy="1295034"/>
          </a:xfrm>
          <a:custGeom>
            <a:avLst/>
            <a:gdLst/>
            <a:ahLst/>
            <a:cxnLst/>
            <a:rect l="l" t="t" r="r" b="b"/>
            <a:pathLst>
              <a:path w="3490341" h="1295034">
                <a:moveTo>
                  <a:pt x="0" y="0"/>
                </a:moveTo>
                <a:lnTo>
                  <a:pt x="3490341" y="0"/>
                </a:lnTo>
                <a:lnTo>
                  <a:pt x="3490341" y="1295034"/>
                </a:lnTo>
                <a:lnTo>
                  <a:pt x="0" y="1295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268" t="-146673" r="-111287" b="-33784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3458839" y="2323363"/>
            <a:ext cx="3163969" cy="3193065"/>
          </a:xfrm>
          <a:custGeom>
            <a:avLst/>
            <a:gdLst/>
            <a:ahLst/>
            <a:cxnLst/>
            <a:rect l="l" t="t" r="r" b="b"/>
            <a:pathLst>
              <a:path w="3163969" h="3193065">
                <a:moveTo>
                  <a:pt x="0" y="0"/>
                </a:moveTo>
                <a:lnTo>
                  <a:pt x="3163969" y="0"/>
                </a:lnTo>
                <a:lnTo>
                  <a:pt x="3163969" y="3193065"/>
                </a:lnTo>
                <a:lnTo>
                  <a:pt x="0" y="3193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5359" t="-3803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3306460" y="5611385"/>
            <a:ext cx="3477071" cy="3481423"/>
          </a:xfrm>
          <a:custGeom>
            <a:avLst/>
            <a:gdLst/>
            <a:ahLst/>
            <a:cxnLst/>
            <a:rect l="l" t="t" r="r" b="b"/>
            <a:pathLst>
              <a:path w="3477071" h="3481423">
                <a:moveTo>
                  <a:pt x="0" y="0"/>
                </a:moveTo>
                <a:lnTo>
                  <a:pt x="3477071" y="0"/>
                </a:lnTo>
                <a:lnTo>
                  <a:pt x="3477071" y="3481423"/>
                </a:lnTo>
                <a:lnTo>
                  <a:pt x="0" y="3481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5396751" y="7009204"/>
            <a:ext cx="3153036" cy="685785"/>
          </a:xfrm>
          <a:custGeom>
            <a:avLst/>
            <a:gdLst/>
            <a:ahLst/>
            <a:cxnLst/>
            <a:rect l="l" t="t" r="r" b="b"/>
            <a:pathLst>
              <a:path w="3153036" h="685785">
                <a:moveTo>
                  <a:pt x="0" y="0"/>
                </a:moveTo>
                <a:lnTo>
                  <a:pt x="3153036" y="0"/>
                </a:lnTo>
                <a:lnTo>
                  <a:pt x="3153036" y="685786"/>
                </a:lnTo>
                <a:lnTo>
                  <a:pt x="0" y="6857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412210" y="2296835"/>
            <a:ext cx="10419163" cy="310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29"/>
              </a:lnSpc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Interação Específica</a:t>
            </a:r>
          </a:p>
          <a:p>
            <a:pPr marL="744853" lvl="1" indent="-372427" algn="just">
              <a:lnSpc>
                <a:spcPts val="4829"/>
              </a:lnSpc>
              <a:buFont typeface="Arial"/>
              <a:buChar char="•"/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Corte de tecido contendo suposta proteína (antígeno) é incubado em solução contendo anticorpo que reconhece tal proteína</a:t>
            </a:r>
          </a:p>
          <a:p>
            <a:pPr algn="just">
              <a:lnSpc>
                <a:spcPts val="4829"/>
              </a:lnSpc>
            </a:pPr>
            <a:endParaRPr lang="en-US" sz="3449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12210" y="4744045"/>
            <a:ext cx="10419163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29"/>
              </a:lnSpc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Reação positiva= marrom (rotina) / vermelho (pesquisa)</a:t>
            </a:r>
          </a:p>
          <a:p>
            <a:pPr algn="just">
              <a:lnSpc>
                <a:spcPts val="4829"/>
              </a:lnSpc>
            </a:pPr>
            <a:endParaRPr lang="en-US" sz="3449">
              <a:solidFill>
                <a:srgbClr val="000000"/>
              </a:solidFill>
              <a:latin typeface="Calibri (MS)"/>
            </a:endParaRPr>
          </a:p>
          <a:p>
            <a:pPr algn="just">
              <a:lnSpc>
                <a:spcPts val="4829"/>
              </a:lnSpc>
            </a:pPr>
            <a:endParaRPr lang="en-US" sz="3449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96751" y="6117070"/>
            <a:ext cx="3153036" cy="685785"/>
          </a:xfrm>
          <a:custGeom>
            <a:avLst/>
            <a:gdLst/>
            <a:ahLst/>
            <a:cxnLst/>
            <a:rect l="l" t="t" r="r" b="b"/>
            <a:pathLst>
              <a:path w="3153036" h="685785">
                <a:moveTo>
                  <a:pt x="0" y="0"/>
                </a:moveTo>
                <a:lnTo>
                  <a:pt x="3153036" y="0"/>
                </a:lnTo>
                <a:lnTo>
                  <a:pt x="3153036" y="685786"/>
                </a:lnTo>
                <a:lnTo>
                  <a:pt x="0" y="6857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4335585" y="6628090"/>
            <a:ext cx="1615371" cy="1453834"/>
          </a:xfrm>
          <a:custGeom>
            <a:avLst/>
            <a:gdLst/>
            <a:ahLst/>
            <a:cxnLst/>
            <a:rect l="l" t="t" r="r" b="b"/>
            <a:pathLst>
              <a:path w="1615371" h="1453834">
                <a:moveTo>
                  <a:pt x="0" y="0"/>
                </a:moveTo>
                <a:lnTo>
                  <a:pt x="1615371" y="0"/>
                </a:lnTo>
                <a:lnTo>
                  <a:pt x="1615371" y="1453833"/>
                </a:lnTo>
                <a:lnTo>
                  <a:pt x="0" y="14538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350076">
            <a:off x="5509662" y="7694990"/>
            <a:ext cx="3153036" cy="685785"/>
          </a:xfrm>
          <a:custGeom>
            <a:avLst/>
            <a:gdLst/>
            <a:ahLst/>
            <a:cxnLst/>
            <a:rect l="l" t="t" r="r" b="b"/>
            <a:pathLst>
              <a:path w="3153036" h="685785">
                <a:moveTo>
                  <a:pt x="0" y="0"/>
                </a:moveTo>
                <a:lnTo>
                  <a:pt x="3153036" y="0"/>
                </a:lnTo>
                <a:lnTo>
                  <a:pt x="3153036" y="685785"/>
                </a:lnTo>
                <a:lnTo>
                  <a:pt x="0" y="685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9530551" y="9031552"/>
            <a:ext cx="1486869" cy="453495"/>
          </a:xfrm>
          <a:custGeom>
            <a:avLst/>
            <a:gdLst/>
            <a:ahLst/>
            <a:cxnLst/>
            <a:rect l="l" t="t" r="r" b="b"/>
            <a:pathLst>
              <a:path w="1486869" h="453495">
                <a:moveTo>
                  <a:pt x="0" y="0"/>
                </a:moveTo>
                <a:lnTo>
                  <a:pt x="1486869" y="0"/>
                </a:lnTo>
                <a:lnTo>
                  <a:pt x="1486869" y="453496"/>
                </a:lnTo>
                <a:lnTo>
                  <a:pt x="0" y="4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4001099" y="468630"/>
            <a:ext cx="90973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Imuno-histoquímica (IHQ)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92936" y="6982527"/>
            <a:ext cx="2550616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Núcleo marrom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62698" y="6090393"/>
            <a:ext cx="3222575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Citoplasma marrom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92936" y="7874067"/>
            <a:ext cx="3214985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Membrana marrom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17420" y="8898202"/>
            <a:ext cx="3282082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Exemplo da rotina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299502" y="446502"/>
            <a:ext cx="3490341" cy="1295034"/>
          </a:xfrm>
          <a:custGeom>
            <a:avLst/>
            <a:gdLst/>
            <a:ahLst/>
            <a:cxnLst/>
            <a:rect l="l" t="t" r="r" b="b"/>
            <a:pathLst>
              <a:path w="3490341" h="1295034">
                <a:moveTo>
                  <a:pt x="0" y="0"/>
                </a:moveTo>
                <a:lnTo>
                  <a:pt x="3490341" y="0"/>
                </a:lnTo>
                <a:lnTo>
                  <a:pt x="3490341" y="1295034"/>
                </a:lnTo>
                <a:lnTo>
                  <a:pt x="0" y="1295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268" t="-146673" r="-111287" b="-33784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972218" y="2725892"/>
            <a:ext cx="11761134" cy="3350323"/>
          </a:xfrm>
          <a:custGeom>
            <a:avLst/>
            <a:gdLst/>
            <a:ahLst/>
            <a:cxnLst/>
            <a:rect l="l" t="t" r="r" b="b"/>
            <a:pathLst>
              <a:path w="11761134" h="3350323">
                <a:moveTo>
                  <a:pt x="0" y="0"/>
                </a:moveTo>
                <a:lnTo>
                  <a:pt x="11761135" y="0"/>
                </a:lnTo>
                <a:lnTo>
                  <a:pt x="11761135" y="3350323"/>
                </a:lnTo>
                <a:lnTo>
                  <a:pt x="0" y="33503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2265361" y="7418663"/>
            <a:ext cx="2795360" cy="1921091"/>
          </a:xfrm>
          <a:custGeom>
            <a:avLst/>
            <a:gdLst/>
            <a:ahLst/>
            <a:cxnLst/>
            <a:rect l="l" t="t" r="r" b="b"/>
            <a:pathLst>
              <a:path w="2795360" h="1921091">
                <a:moveTo>
                  <a:pt x="0" y="0"/>
                </a:moveTo>
                <a:lnTo>
                  <a:pt x="2795360" y="0"/>
                </a:lnTo>
                <a:lnTo>
                  <a:pt x="2795360" y="1921091"/>
                </a:lnTo>
                <a:lnTo>
                  <a:pt x="0" y="19210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5304398">
            <a:off x="8291133" y="6729531"/>
            <a:ext cx="1009377" cy="307860"/>
          </a:xfrm>
          <a:custGeom>
            <a:avLst/>
            <a:gdLst/>
            <a:ahLst/>
            <a:cxnLst/>
            <a:rect l="l" t="t" r="r" b="b"/>
            <a:pathLst>
              <a:path w="1009377" h="307860">
                <a:moveTo>
                  <a:pt x="0" y="0"/>
                </a:moveTo>
                <a:lnTo>
                  <a:pt x="1009378" y="0"/>
                </a:lnTo>
                <a:lnTo>
                  <a:pt x="1009378" y="307860"/>
                </a:lnTo>
                <a:lnTo>
                  <a:pt x="0" y="307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7677447" y="7587465"/>
            <a:ext cx="2350676" cy="1831696"/>
          </a:xfrm>
          <a:custGeom>
            <a:avLst/>
            <a:gdLst/>
            <a:ahLst/>
            <a:cxnLst/>
            <a:rect l="l" t="t" r="r" b="b"/>
            <a:pathLst>
              <a:path w="2350676" h="1831696">
                <a:moveTo>
                  <a:pt x="0" y="0"/>
                </a:moveTo>
                <a:lnTo>
                  <a:pt x="2350677" y="0"/>
                </a:lnTo>
                <a:lnTo>
                  <a:pt x="2350677" y="1831696"/>
                </a:lnTo>
                <a:lnTo>
                  <a:pt x="0" y="18316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5304398">
            <a:off x="13216125" y="6552300"/>
            <a:ext cx="1009377" cy="307860"/>
          </a:xfrm>
          <a:custGeom>
            <a:avLst/>
            <a:gdLst/>
            <a:ahLst/>
            <a:cxnLst/>
            <a:rect l="l" t="t" r="r" b="b"/>
            <a:pathLst>
              <a:path w="1009377" h="307860">
                <a:moveTo>
                  <a:pt x="0" y="0"/>
                </a:moveTo>
                <a:lnTo>
                  <a:pt x="1009377" y="0"/>
                </a:lnTo>
                <a:lnTo>
                  <a:pt x="1009377" y="307860"/>
                </a:lnTo>
                <a:lnTo>
                  <a:pt x="0" y="307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701443" y="183429"/>
            <a:ext cx="1418875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Paciente - Câncer de mama - IHQ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69712" y="1243650"/>
            <a:ext cx="4863703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000000"/>
                </a:solidFill>
                <a:latin typeface="Calibri (MS) Bold"/>
              </a:rPr>
              <a:t>Análise da proteína HER-2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08261" y="1882160"/>
            <a:ext cx="3160663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000000"/>
                </a:solidFill>
                <a:latin typeface="Calibri (MS) Bold"/>
              </a:rPr>
              <a:t>Tratamento Alvo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49289" y="3173116"/>
            <a:ext cx="2684126" cy="56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>
                <a:solidFill>
                  <a:srgbClr val="E02828"/>
                </a:solidFill>
                <a:latin typeface="Calibri (MS) Bold"/>
              </a:rPr>
              <a:t>Duvidoso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92425" y="6152415"/>
            <a:ext cx="2240990" cy="1079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8"/>
              </a:lnSpc>
            </a:pPr>
            <a:r>
              <a:rPr lang="en-US" sz="2450">
                <a:solidFill>
                  <a:srgbClr val="000000"/>
                </a:solidFill>
                <a:latin typeface="Calibri (MS) Bold"/>
              </a:rPr>
              <a:t>FISH </a:t>
            </a:r>
          </a:p>
          <a:p>
            <a:pPr algn="ctr">
              <a:lnSpc>
                <a:spcPts val="2768"/>
              </a:lnSpc>
            </a:pPr>
            <a:r>
              <a:rPr lang="en-US" sz="2450">
                <a:solidFill>
                  <a:srgbClr val="000000"/>
                </a:solidFill>
                <a:latin typeface="Calibri (MS) Bold"/>
              </a:rPr>
              <a:t>amplificação do </a:t>
            </a:r>
          </a:p>
          <a:p>
            <a:pPr algn="ctr">
              <a:lnSpc>
                <a:spcPts val="2768"/>
              </a:lnSpc>
            </a:pPr>
            <a:r>
              <a:rPr lang="en-US" sz="2450">
                <a:solidFill>
                  <a:srgbClr val="000000"/>
                </a:solidFill>
                <a:latin typeface="Calibri (MS) Bold"/>
              </a:rPr>
              <a:t>gene </a:t>
            </a:r>
            <a:r>
              <a:rPr lang="en-US" sz="2450">
                <a:solidFill>
                  <a:srgbClr val="000000"/>
                </a:solidFill>
                <a:latin typeface="Calibri (MS) Bold Italics"/>
              </a:rPr>
              <a:t>Her-2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96803" y="7802051"/>
            <a:ext cx="4239129" cy="701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6"/>
              </a:lnSpc>
            </a:pPr>
            <a:r>
              <a:rPr lang="en-US" sz="2673">
                <a:solidFill>
                  <a:srgbClr val="000000"/>
                </a:solidFill>
                <a:latin typeface="Calibri (MS) Bold"/>
              </a:rPr>
              <a:t>Inteligência Artificial</a:t>
            </a:r>
          </a:p>
          <a:p>
            <a:pPr algn="ctr">
              <a:lnSpc>
                <a:spcPts val="2486"/>
              </a:lnSpc>
            </a:pPr>
            <a:r>
              <a:rPr lang="en-US" sz="2673">
                <a:solidFill>
                  <a:srgbClr val="000000"/>
                </a:solidFill>
                <a:latin typeface="Calibri (MS) Bold"/>
              </a:rPr>
              <a:t>Ferramenta p/ o patologista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28700" y="7392235"/>
            <a:ext cx="6129095" cy="1409692"/>
          </a:xfrm>
          <a:custGeom>
            <a:avLst/>
            <a:gdLst/>
            <a:ahLst/>
            <a:cxnLst/>
            <a:rect l="l" t="t" r="r" b="b"/>
            <a:pathLst>
              <a:path w="6129095" h="1409692">
                <a:moveTo>
                  <a:pt x="0" y="0"/>
                </a:moveTo>
                <a:lnTo>
                  <a:pt x="6129095" y="0"/>
                </a:lnTo>
                <a:lnTo>
                  <a:pt x="6129095" y="1409692"/>
                </a:lnTo>
                <a:lnTo>
                  <a:pt x="0" y="1409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2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87F9247A-E159-FB0B-7BA3-C169603F1D53}"/>
              </a:ext>
            </a:extLst>
          </p:cNvPr>
          <p:cNvSpPr txBox="1"/>
          <p:nvPr/>
        </p:nvSpPr>
        <p:spPr>
          <a:xfrm>
            <a:off x="14733352" y="9682302"/>
            <a:ext cx="3487941" cy="42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i="1" dirty="0">
                <a:solidFill>
                  <a:srgbClr val="000000"/>
                </a:solidFill>
                <a:latin typeface="Calibri (MS)"/>
              </a:rPr>
              <a:t>CAP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0810" y="1839180"/>
            <a:ext cx="15391096" cy="6608641"/>
          </a:xfrm>
          <a:custGeom>
            <a:avLst/>
            <a:gdLst/>
            <a:ahLst/>
            <a:cxnLst/>
            <a:rect l="l" t="t" r="r" b="b"/>
            <a:pathLst>
              <a:path w="15391096" h="6608641">
                <a:moveTo>
                  <a:pt x="0" y="0"/>
                </a:moveTo>
                <a:lnTo>
                  <a:pt x="15391096" y="0"/>
                </a:lnTo>
                <a:lnTo>
                  <a:pt x="15391096" y="6608640"/>
                </a:lnTo>
                <a:lnTo>
                  <a:pt x="0" y="6608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1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299502" y="446502"/>
            <a:ext cx="3490341" cy="1295034"/>
          </a:xfrm>
          <a:custGeom>
            <a:avLst/>
            <a:gdLst/>
            <a:ahLst/>
            <a:cxnLst/>
            <a:rect l="l" t="t" r="r" b="b"/>
            <a:pathLst>
              <a:path w="3490341" h="1295034">
                <a:moveTo>
                  <a:pt x="0" y="0"/>
                </a:moveTo>
                <a:lnTo>
                  <a:pt x="3490341" y="0"/>
                </a:lnTo>
                <a:lnTo>
                  <a:pt x="3490341" y="1295034"/>
                </a:lnTo>
                <a:lnTo>
                  <a:pt x="0" y="1295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4268" t="-146673" r="-111287" b="-33784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139324" y="6513364"/>
            <a:ext cx="3122315" cy="1424556"/>
          </a:xfrm>
          <a:custGeom>
            <a:avLst/>
            <a:gdLst/>
            <a:ahLst/>
            <a:cxnLst/>
            <a:rect l="l" t="t" r="r" b="b"/>
            <a:pathLst>
              <a:path w="3122315" h="1424556">
                <a:moveTo>
                  <a:pt x="0" y="0"/>
                </a:moveTo>
                <a:lnTo>
                  <a:pt x="3122315" y="0"/>
                </a:lnTo>
                <a:lnTo>
                  <a:pt x="3122315" y="1424557"/>
                </a:lnTo>
                <a:lnTo>
                  <a:pt x="0" y="14245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855914" y="423862"/>
            <a:ext cx="1418875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Técnica - IHQ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55409" y="8425254"/>
            <a:ext cx="9151467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É possível melhorar a marcação?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- Difíceis: Microssatélites/ CDs</a:t>
            </a:r>
          </a:p>
        </p:txBody>
      </p:sp>
      <p:sp>
        <p:nvSpPr>
          <p:cNvPr id="8" name="Freeform 8"/>
          <p:cNvSpPr/>
          <p:nvPr/>
        </p:nvSpPr>
        <p:spPr>
          <a:xfrm>
            <a:off x="12206703" y="2471802"/>
            <a:ext cx="2961437" cy="1351156"/>
          </a:xfrm>
          <a:custGeom>
            <a:avLst/>
            <a:gdLst/>
            <a:ahLst/>
            <a:cxnLst/>
            <a:rect l="l" t="t" r="r" b="b"/>
            <a:pathLst>
              <a:path w="2961437" h="1351156">
                <a:moveTo>
                  <a:pt x="0" y="0"/>
                </a:moveTo>
                <a:lnTo>
                  <a:pt x="2961438" y="0"/>
                </a:lnTo>
                <a:lnTo>
                  <a:pt x="2961438" y="1351156"/>
                </a:lnTo>
                <a:lnTo>
                  <a:pt x="0" y="1351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6766595" y="8366203"/>
            <a:ext cx="6129095" cy="1409692"/>
          </a:xfrm>
          <a:custGeom>
            <a:avLst/>
            <a:gdLst/>
            <a:ahLst/>
            <a:cxnLst/>
            <a:rect l="l" t="t" r="r" b="b"/>
            <a:pathLst>
              <a:path w="6129095" h="1409692">
                <a:moveTo>
                  <a:pt x="0" y="0"/>
                </a:moveTo>
                <a:lnTo>
                  <a:pt x="6129096" y="0"/>
                </a:lnTo>
                <a:lnTo>
                  <a:pt x="6129096" y="1409692"/>
                </a:lnTo>
                <a:lnTo>
                  <a:pt x="0" y="1409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2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39867" y="2279361"/>
            <a:ext cx="3086100" cy="845152"/>
            <a:chOff x="0" y="0"/>
            <a:chExt cx="812800" cy="2225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22592"/>
            </a:xfrm>
            <a:custGeom>
              <a:avLst/>
              <a:gdLst/>
              <a:ahLst/>
              <a:cxnLst/>
              <a:rect l="l" t="t" r="r" b="b"/>
              <a:pathLst>
                <a:path w="812800" h="222592">
                  <a:moveTo>
                    <a:pt x="111296" y="0"/>
                  </a:moveTo>
                  <a:lnTo>
                    <a:pt x="701504" y="0"/>
                  </a:lnTo>
                  <a:cubicBezTo>
                    <a:pt x="731022" y="0"/>
                    <a:pt x="759330" y="11726"/>
                    <a:pt x="780202" y="32598"/>
                  </a:cubicBezTo>
                  <a:cubicBezTo>
                    <a:pt x="801074" y="53470"/>
                    <a:pt x="812800" y="81778"/>
                    <a:pt x="812800" y="111296"/>
                  </a:cubicBezTo>
                  <a:lnTo>
                    <a:pt x="812800" y="111296"/>
                  </a:lnTo>
                  <a:cubicBezTo>
                    <a:pt x="812800" y="172763"/>
                    <a:pt x="762971" y="222592"/>
                    <a:pt x="701504" y="222592"/>
                  </a:cubicBezTo>
                  <a:lnTo>
                    <a:pt x="111296" y="222592"/>
                  </a:lnTo>
                  <a:cubicBezTo>
                    <a:pt x="81778" y="222592"/>
                    <a:pt x="53470" y="210866"/>
                    <a:pt x="32598" y="189994"/>
                  </a:cubicBezTo>
                  <a:cubicBezTo>
                    <a:pt x="11726" y="169122"/>
                    <a:pt x="0" y="140813"/>
                    <a:pt x="0" y="111296"/>
                  </a:cubicBezTo>
                  <a:lnTo>
                    <a:pt x="0" y="111296"/>
                  </a:lnTo>
                  <a:cubicBezTo>
                    <a:pt x="0" y="81778"/>
                    <a:pt x="11726" y="53470"/>
                    <a:pt x="32598" y="32598"/>
                  </a:cubicBezTo>
                  <a:cubicBezTo>
                    <a:pt x="53470" y="11726"/>
                    <a:pt x="81778" y="0"/>
                    <a:pt x="1112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270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85290" y="6974407"/>
            <a:ext cx="3253275" cy="1087616"/>
            <a:chOff x="0" y="0"/>
            <a:chExt cx="4337700" cy="1450154"/>
          </a:xfrm>
        </p:grpSpPr>
        <p:grpSp>
          <p:nvGrpSpPr>
            <p:cNvPr id="6" name="Group 6"/>
            <p:cNvGrpSpPr/>
            <p:nvPr/>
          </p:nvGrpSpPr>
          <p:grpSpPr>
            <a:xfrm>
              <a:off x="222900" y="0"/>
              <a:ext cx="4114800" cy="875396"/>
              <a:chOff x="0" y="0"/>
              <a:chExt cx="812800" cy="17291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17291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72918">
                    <a:moveTo>
                      <a:pt x="86459" y="0"/>
                    </a:moveTo>
                    <a:lnTo>
                      <a:pt x="726341" y="0"/>
                    </a:lnTo>
                    <a:cubicBezTo>
                      <a:pt x="749271" y="0"/>
                      <a:pt x="771263" y="9109"/>
                      <a:pt x="787477" y="25323"/>
                    </a:cubicBezTo>
                    <a:cubicBezTo>
                      <a:pt x="803691" y="41537"/>
                      <a:pt x="812800" y="63529"/>
                      <a:pt x="812800" y="86459"/>
                    </a:cubicBezTo>
                    <a:lnTo>
                      <a:pt x="812800" y="86459"/>
                    </a:lnTo>
                    <a:cubicBezTo>
                      <a:pt x="812800" y="134209"/>
                      <a:pt x="774091" y="172918"/>
                      <a:pt x="726341" y="172918"/>
                    </a:cubicBezTo>
                    <a:lnTo>
                      <a:pt x="86459" y="172918"/>
                    </a:lnTo>
                    <a:cubicBezTo>
                      <a:pt x="63529" y="172918"/>
                      <a:pt x="41537" y="163809"/>
                      <a:pt x="25323" y="147595"/>
                    </a:cubicBezTo>
                    <a:cubicBezTo>
                      <a:pt x="9109" y="131380"/>
                      <a:pt x="0" y="109389"/>
                      <a:pt x="0" y="86459"/>
                    </a:cubicBezTo>
                    <a:lnTo>
                      <a:pt x="0" y="86459"/>
                    </a:lnTo>
                    <a:cubicBezTo>
                      <a:pt x="0" y="63529"/>
                      <a:pt x="9109" y="41537"/>
                      <a:pt x="25323" y="25323"/>
                    </a:cubicBezTo>
                    <a:cubicBezTo>
                      <a:pt x="41537" y="9109"/>
                      <a:pt x="63529" y="0"/>
                      <a:pt x="8645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812800" cy="220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574758"/>
              <a:ext cx="4114800" cy="875396"/>
              <a:chOff x="0" y="0"/>
              <a:chExt cx="812800" cy="17291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17291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72918">
                    <a:moveTo>
                      <a:pt x="86459" y="0"/>
                    </a:moveTo>
                    <a:lnTo>
                      <a:pt x="726341" y="0"/>
                    </a:lnTo>
                    <a:cubicBezTo>
                      <a:pt x="749271" y="0"/>
                      <a:pt x="771263" y="9109"/>
                      <a:pt x="787477" y="25323"/>
                    </a:cubicBezTo>
                    <a:cubicBezTo>
                      <a:pt x="803691" y="41537"/>
                      <a:pt x="812800" y="63529"/>
                      <a:pt x="812800" y="86459"/>
                    </a:cubicBezTo>
                    <a:lnTo>
                      <a:pt x="812800" y="86459"/>
                    </a:lnTo>
                    <a:cubicBezTo>
                      <a:pt x="812800" y="134209"/>
                      <a:pt x="774091" y="172918"/>
                      <a:pt x="726341" y="172918"/>
                    </a:cubicBezTo>
                    <a:lnTo>
                      <a:pt x="86459" y="172918"/>
                    </a:lnTo>
                    <a:cubicBezTo>
                      <a:pt x="63529" y="172918"/>
                      <a:pt x="41537" y="163809"/>
                      <a:pt x="25323" y="147595"/>
                    </a:cubicBezTo>
                    <a:cubicBezTo>
                      <a:pt x="9109" y="131380"/>
                      <a:pt x="0" y="109389"/>
                      <a:pt x="0" y="86459"/>
                    </a:cubicBezTo>
                    <a:lnTo>
                      <a:pt x="0" y="86459"/>
                    </a:lnTo>
                    <a:cubicBezTo>
                      <a:pt x="0" y="63529"/>
                      <a:pt x="9109" y="41537"/>
                      <a:pt x="25323" y="25323"/>
                    </a:cubicBezTo>
                    <a:cubicBezTo>
                      <a:pt x="41537" y="9109"/>
                      <a:pt x="63529" y="0"/>
                      <a:pt x="8645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812800" cy="220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4678676" y="7189216"/>
            <a:ext cx="3428241" cy="612729"/>
            <a:chOff x="0" y="0"/>
            <a:chExt cx="4570988" cy="816972"/>
          </a:xfrm>
        </p:grpSpPr>
        <p:grpSp>
          <p:nvGrpSpPr>
            <p:cNvPr id="13" name="Group 13"/>
            <p:cNvGrpSpPr/>
            <p:nvPr/>
          </p:nvGrpSpPr>
          <p:grpSpPr>
            <a:xfrm>
              <a:off x="456188" y="0"/>
              <a:ext cx="4114800" cy="493171"/>
              <a:chOff x="0" y="0"/>
              <a:chExt cx="812800" cy="9741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9741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7417">
                    <a:moveTo>
                      <a:pt x="48708" y="0"/>
                    </a:moveTo>
                    <a:lnTo>
                      <a:pt x="764092" y="0"/>
                    </a:lnTo>
                    <a:cubicBezTo>
                      <a:pt x="777010" y="0"/>
                      <a:pt x="789399" y="5132"/>
                      <a:pt x="798534" y="14266"/>
                    </a:cubicBezTo>
                    <a:cubicBezTo>
                      <a:pt x="807668" y="23401"/>
                      <a:pt x="812800" y="35790"/>
                      <a:pt x="812800" y="48708"/>
                    </a:cubicBezTo>
                    <a:lnTo>
                      <a:pt x="812800" y="48708"/>
                    </a:lnTo>
                    <a:cubicBezTo>
                      <a:pt x="812800" y="75609"/>
                      <a:pt x="790993" y="97417"/>
                      <a:pt x="764092" y="97417"/>
                    </a:cubicBezTo>
                    <a:lnTo>
                      <a:pt x="48708" y="97417"/>
                    </a:lnTo>
                    <a:cubicBezTo>
                      <a:pt x="35790" y="97417"/>
                      <a:pt x="23401" y="92285"/>
                      <a:pt x="14266" y="83150"/>
                    </a:cubicBezTo>
                    <a:cubicBezTo>
                      <a:pt x="5132" y="74016"/>
                      <a:pt x="0" y="61627"/>
                      <a:pt x="0" y="48708"/>
                    </a:cubicBezTo>
                    <a:lnTo>
                      <a:pt x="0" y="48708"/>
                    </a:lnTo>
                    <a:cubicBezTo>
                      <a:pt x="0" y="35790"/>
                      <a:pt x="5132" y="23401"/>
                      <a:pt x="14266" y="14266"/>
                    </a:cubicBezTo>
                    <a:cubicBezTo>
                      <a:pt x="23401" y="5132"/>
                      <a:pt x="35790" y="0"/>
                      <a:pt x="4870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12800" cy="1450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33288" y="323801"/>
              <a:ext cx="4114800" cy="493171"/>
              <a:chOff x="0" y="0"/>
              <a:chExt cx="812800" cy="9741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9741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7417">
                    <a:moveTo>
                      <a:pt x="48708" y="0"/>
                    </a:moveTo>
                    <a:lnTo>
                      <a:pt x="764092" y="0"/>
                    </a:lnTo>
                    <a:cubicBezTo>
                      <a:pt x="777010" y="0"/>
                      <a:pt x="789399" y="5132"/>
                      <a:pt x="798534" y="14266"/>
                    </a:cubicBezTo>
                    <a:cubicBezTo>
                      <a:pt x="807668" y="23401"/>
                      <a:pt x="812800" y="35790"/>
                      <a:pt x="812800" y="48708"/>
                    </a:cubicBezTo>
                    <a:lnTo>
                      <a:pt x="812800" y="48708"/>
                    </a:lnTo>
                    <a:cubicBezTo>
                      <a:pt x="812800" y="75609"/>
                      <a:pt x="790993" y="97417"/>
                      <a:pt x="764092" y="97417"/>
                    </a:cubicBezTo>
                    <a:lnTo>
                      <a:pt x="48708" y="97417"/>
                    </a:lnTo>
                    <a:cubicBezTo>
                      <a:pt x="35790" y="97417"/>
                      <a:pt x="23401" y="92285"/>
                      <a:pt x="14266" y="83150"/>
                    </a:cubicBezTo>
                    <a:cubicBezTo>
                      <a:pt x="5132" y="74016"/>
                      <a:pt x="0" y="61627"/>
                      <a:pt x="0" y="48708"/>
                    </a:cubicBezTo>
                    <a:lnTo>
                      <a:pt x="0" y="48708"/>
                    </a:lnTo>
                    <a:cubicBezTo>
                      <a:pt x="0" y="35790"/>
                      <a:pt x="5132" y="23401"/>
                      <a:pt x="14266" y="14266"/>
                    </a:cubicBezTo>
                    <a:cubicBezTo>
                      <a:pt x="23401" y="5132"/>
                      <a:pt x="35790" y="0"/>
                      <a:pt x="4870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1450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25335" y="196649"/>
              <a:ext cx="4159745" cy="148113"/>
              <a:chOff x="0" y="0"/>
              <a:chExt cx="812800" cy="289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2894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941">
                    <a:moveTo>
                      <a:pt x="14470" y="0"/>
                    </a:moveTo>
                    <a:lnTo>
                      <a:pt x="798330" y="0"/>
                    </a:lnTo>
                    <a:cubicBezTo>
                      <a:pt x="802167" y="0"/>
                      <a:pt x="805848" y="1525"/>
                      <a:pt x="808562" y="4238"/>
                    </a:cubicBezTo>
                    <a:cubicBezTo>
                      <a:pt x="811275" y="6952"/>
                      <a:pt x="812800" y="10633"/>
                      <a:pt x="812800" y="14470"/>
                    </a:cubicBezTo>
                    <a:lnTo>
                      <a:pt x="812800" y="14470"/>
                    </a:lnTo>
                    <a:cubicBezTo>
                      <a:pt x="812800" y="22462"/>
                      <a:pt x="806321" y="28941"/>
                      <a:pt x="798330" y="28941"/>
                    </a:cubicBezTo>
                    <a:lnTo>
                      <a:pt x="14470" y="28941"/>
                    </a:lnTo>
                    <a:cubicBezTo>
                      <a:pt x="10633" y="28941"/>
                      <a:pt x="6952" y="27416"/>
                      <a:pt x="4238" y="24703"/>
                    </a:cubicBezTo>
                    <a:cubicBezTo>
                      <a:pt x="1525" y="21989"/>
                      <a:pt x="0" y="18308"/>
                      <a:pt x="0" y="14470"/>
                    </a:cubicBezTo>
                    <a:lnTo>
                      <a:pt x="0" y="14470"/>
                    </a:lnTo>
                    <a:cubicBezTo>
                      <a:pt x="0" y="10633"/>
                      <a:pt x="1525" y="6952"/>
                      <a:pt x="4238" y="4238"/>
                    </a:cubicBezTo>
                    <a:cubicBezTo>
                      <a:pt x="6952" y="1525"/>
                      <a:pt x="10633" y="0"/>
                      <a:pt x="144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76566"/>
              </a:xfrm>
              <a:prstGeom prst="rect">
                <a:avLst/>
              </a:prstGeom>
            </p:spPr>
            <p:txBody>
              <a:bodyPr lIns="51355" tIns="51355" rIns="51355" bIns="5135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293896"/>
              <a:ext cx="4159745" cy="148113"/>
              <a:chOff x="0" y="0"/>
              <a:chExt cx="812800" cy="289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2894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941">
                    <a:moveTo>
                      <a:pt x="14470" y="0"/>
                    </a:moveTo>
                    <a:lnTo>
                      <a:pt x="798330" y="0"/>
                    </a:lnTo>
                    <a:cubicBezTo>
                      <a:pt x="802167" y="0"/>
                      <a:pt x="805848" y="1525"/>
                      <a:pt x="808562" y="4238"/>
                    </a:cubicBezTo>
                    <a:cubicBezTo>
                      <a:pt x="811275" y="6952"/>
                      <a:pt x="812800" y="10633"/>
                      <a:pt x="812800" y="14470"/>
                    </a:cubicBezTo>
                    <a:lnTo>
                      <a:pt x="812800" y="14470"/>
                    </a:lnTo>
                    <a:cubicBezTo>
                      <a:pt x="812800" y="22462"/>
                      <a:pt x="806321" y="28941"/>
                      <a:pt x="798330" y="28941"/>
                    </a:cubicBezTo>
                    <a:lnTo>
                      <a:pt x="14470" y="28941"/>
                    </a:lnTo>
                    <a:cubicBezTo>
                      <a:pt x="10633" y="28941"/>
                      <a:pt x="6952" y="27416"/>
                      <a:pt x="4238" y="24703"/>
                    </a:cubicBezTo>
                    <a:cubicBezTo>
                      <a:pt x="1525" y="21989"/>
                      <a:pt x="0" y="18308"/>
                      <a:pt x="0" y="14470"/>
                    </a:cubicBezTo>
                    <a:lnTo>
                      <a:pt x="0" y="14470"/>
                    </a:lnTo>
                    <a:cubicBezTo>
                      <a:pt x="0" y="10633"/>
                      <a:pt x="1525" y="6952"/>
                      <a:pt x="4238" y="4238"/>
                    </a:cubicBezTo>
                    <a:cubicBezTo>
                      <a:pt x="6952" y="1525"/>
                      <a:pt x="10633" y="0"/>
                      <a:pt x="144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76566"/>
              </a:xfrm>
              <a:prstGeom prst="rect">
                <a:avLst/>
              </a:prstGeom>
            </p:spPr>
            <p:txBody>
              <a:bodyPr lIns="51355" tIns="51355" rIns="51355" bIns="5135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4781313" y="7447797"/>
            <a:ext cx="3086100" cy="354149"/>
            <a:chOff x="0" y="0"/>
            <a:chExt cx="812800" cy="9327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93274"/>
            </a:xfrm>
            <a:custGeom>
              <a:avLst/>
              <a:gdLst/>
              <a:ahLst/>
              <a:cxnLst/>
              <a:rect l="l" t="t" r="r" b="b"/>
              <a:pathLst>
                <a:path w="812800" h="93274">
                  <a:moveTo>
                    <a:pt x="46637" y="0"/>
                  </a:moveTo>
                  <a:lnTo>
                    <a:pt x="766163" y="0"/>
                  </a:lnTo>
                  <a:cubicBezTo>
                    <a:pt x="791920" y="0"/>
                    <a:pt x="812800" y="20880"/>
                    <a:pt x="812800" y="46637"/>
                  </a:cubicBezTo>
                  <a:lnTo>
                    <a:pt x="812800" y="46637"/>
                  </a:lnTo>
                  <a:cubicBezTo>
                    <a:pt x="812800" y="72394"/>
                    <a:pt x="791920" y="93274"/>
                    <a:pt x="766163" y="93274"/>
                  </a:cubicBezTo>
                  <a:lnTo>
                    <a:pt x="46637" y="93274"/>
                  </a:lnTo>
                  <a:cubicBezTo>
                    <a:pt x="20880" y="93274"/>
                    <a:pt x="0" y="72394"/>
                    <a:pt x="0" y="46637"/>
                  </a:cubicBezTo>
                  <a:lnTo>
                    <a:pt x="0" y="46637"/>
                  </a:lnTo>
                  <a:cubicBezTo>
                    <a:pt x="0" y="20880"/>
                    <a:pt x="20880" y="0"/>
                    <a:pt x="466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812800" cy="140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2418321" y="1357397"/>
            <a:ext cx="3490341" cy="1295034"/>
          </a:xfrm>
          <a:custGeom>
            <a:avLst/>
            <a:gdLst/>
            <a:ahLst/>
            <a:cxnLst/>
            <a:rect l="l" t="t" r="r" b="b"/>
            <a:pathLst>
              <a:path w="3490341" h="1295034">
                <a:moveTo>
                  <a:pt x="0" y="0"/>
                </a:moveTo>
                <a:lnTo>
                  <a:pt x="3490341" y="0"/>
                </a:lnTo>
                <a:lnTo>
                  <a:pt x="3490341" y="1295034"/>
                </a:lnTo>
                <a:lnTo>
                  <a:pt x="0" y="1295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268" t="-146673" r="-111287" b="-33784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TextBox 29"/>
          <p:cNvSpPr txBox="1"/>
          <p:nvPr/>
        </p:nvSpPr>
        <p:spPr>
          <a:xfrm>
            <a:off x="5077124" y="7412218"/>
            <a:ext cx="2494479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Arimo"/>
              </a:rPr>
              <a:t>Texto do seu parágrafo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5039867" y="7288393"/>
            <a:ext cx="3253275" cy="437152"/>
            <a:chOff x="0" y="0"/>
            <a:chExt cx="4337700" cy="582869"/>
          </a:xfrm>
        </p:grpSpPr>
        <p:grpSp>
          <p:nvGrpSpPr>
            <p:cNvPr id="31" name="Group 31"/>
            <p:cNvGrpSpPr/>
            <p:nvPr/>
          </p:nvGrpSpPr>
          <p:grpSpPr>
            <a:xfrm>
              <a:off x="222900" y="0"/>
              <a:ext cx="4114800" cy="351853"/>
              <a:chOff x="0" y="0"/>
              <a:chExt cx="812800" cy="6950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231016"/>
              <a:ext cx="4114800" cy="351853"/>
              <a:chOff x="0" y="0"/>
              <a:chExt cx="812800" cy="69502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>
            <a:off x="5238516" y="7785730"/>
            <a:ext cx="3253275" cy="437152"/>
            <a:chOff x="0" y="0"/>
            <a:chExt cx="4337700" cy="582869"/>
          </a:xfrm>
        </p:grpSpPr>
        <p:grpSp>
          <p:nvGrpSpPr>
            <p:cNvPr id="38" name="Group 38"/>
            <p:cNvGrpSpPr/>
            <p:nvPr/>
          </p:nvGrpSpPr>
          <p:grpSpPr>
            <a:xfrm>
              <a:off x="222900" y="0"/>
              <a:ext cx="4114800" cy="351853"/>
              <a:chOff x="0" y="0"/>
              <a:chExt cx="812800" cy="69502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0" y="231016"/>
              <a:ext cx="4114800" cy="351853"/>
              <a:chOff x="0" y="0"/>
              <a:chExt cx="812800" cy="6950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4" name="Group 44"/>
          <p:cNvGrpSpPr/>
          <p:nvPr/>
        </p:nvGrpSpPr>
        <p:grpSpPr>
          <a:xfrm>
            <a:off x="5192267" y="7440793"/>
            <a:ext cx="3253275" cy="437152"/>
            <a:chOff x="0" y="0"/>
            <a:chExt cx="4337700" cy="582869"/>
          </a:xfrm>
        </p:grpSpPr>
        <p:grpSp>
          <p:nvGrpSpPr>
            <p:cNvPr id="45" name="Group 45"/>
            <p:cNvGrpSpPr/>
            <p:nvPr/>
          </p:nvGrpSpPr>
          <p:grpSpPr>
            <a:xfrm>
              <a:off x="222900" y="0"/>
              <a:ext cx="4114800" cy="351853"/>
              <a:chOff x="0" y="0"/>
              <a:chExt cx="812800" cy="69502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0" y="231016"/>
              <a:ext cx="4114800" cy="351853"/>
              <a:chOff x="0" y="0"/>
              <a:chExt cx="812800" cy="69502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51" name="Group 51"/>
          <p:cNvGrpSpPr/>
          <p:nvPr/>
        </p:nvGrpSpPr>
        <p:grpSpPr>
          <a:xfrm>
            <a:off x="5412258" y="7022692"/>
            <a:ext cx="3253275" cy="437152"/>
            <a:chOff x="0" y="0"/>
            <a:chExt cx="4337700" cy="582869"/>
          </a:xfrm>
        </p:grpSpPr>
        <p:grpSp>
          <p:nvGrpSpPr>
            <p:cNvPr id="52" name="Group 52"/>
            <p:cNvGrpSpPr/>
            <p:nvPr/>
          </p:nvGrpSpPr>
          <p:grpSpPr>
            <a:xfrm>
              <a:off x="222900" y="0"/>
              <a:ext cx="4114800" cy="351853"/>
              <a:chOff x="0" y="0"/>
              <a:chExt cx="812800" cy="69502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0" y="231016"/>
              <a:ext cx="4114800" cy="351853"/>
              <a:chOff x="0" y="0"/>
              <a:chExt cx="812800" cy="69502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58" name="Group 58"/>
          <p:cNvGrpSpPr/>
          <p:nvPr/>
        </p:nvGrpSpPr>
        <p:grpSpPr>
          <a:xfrm>
            <a:off x="9144000" y="1209261"/>
            <a:ext cx="7421412" cy="1915252"/>
            <a:chOff x="0" y="0"/>
            <a:chExt cx="9895216" cy="2553670"/>
          </a:xfrm>
        </p:grpSpPr>
        <p:sp>
          <p:nvSpPr>
            <p:cNvPr id="59" name="Freeform 59"/>
            <p:cNvSpPr/>
            <p:nvPr/>
          </p:nvSpPr>
          <p:spPr>
            <a:xfrm>
              <a:off x="141616" y="0"/>
              <a:ext cx="9753600" cy="2553670"/>
            </a:xfrm>
            <a:custGeom>
              <a:avLst/>
              <a:gdLst/>
              <a:ahLst/>
              <a:cxnLst/>
              <a:rect l="l" t="t" r="r" b="b"/>
              <a:pathLst>
                <a:path w="9753600" h="2553670">
                  <a:moveTo>
                    <a:pt x="0" y="0"/>
                  </a:moveTo>
                  <a:lnTo>
                    <a:pt x="9753600" y="0"/>
                  </a:lnTo>
                  <a:lnTo>
                    <a:pt x="9753600" y="2553670"/>
                  </a:lnTo>
                  <a:lnTo>
                    <a:pt x="0" y="25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125756"/>
              <a:ext cx="9644196" cy="1499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 Bold"/>
                </a:rPr>
                <a:t>Comparação de 3 diferentes SD para</a:t>
              </a:r>
            </a:p>
            <a:p>
              <a:pPr algn="ctr">
                <a:lnSpc>
                  <a:spcPts val="4409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 Bold"/>
                </a:rPr>
                <a:t>o ensino da técnica de IHQ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5458688" y="1669486"/>
              <a:ext cx="3638709" cy="626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Calibri (MS) Bold"/>
                </a:rPr>
                <a:t>Pôster 129369 - SBP</a:t>
              </a:r>
            </a:p>
          </p:txBody>
        </p:sp>
      </p:grpSp>
      <p:sp>
        <p:nvSpPr>
          <p:cNvPr id="62" name="Freeform 62"/>
          <p:cNvSpPr/>
          <p:nvPr/>
        </p:nvSpPr>
        <p:spPr>
          <a:xfrm>
            <a:off x="6133262" y="1874096"/>
            <a:ext cx="2805188" cy="585583"/>
          </a:xfrm>
          <a:custGeom>
            <a:avLst/>
            <a:gdLst/>
            <a:ahLst/>
            <a:cxnLst/>
            <a:rect l="l" t="t" r="r" b="b"/>
            <a:pathLst>
              <a:path w="2805188" h="585583">
                <a:moveTo>
                  <a:pt x="0" y="0"/>
                </a:moveTo>
                <a:lnTo>
                  <a:pt x="2805188" y="0"/>
                </a:lnTo>
                <a:lnTo>
                  <a:pt x="2805188" y="585583"/>
                </a:lnTo>
                <a:lnTo>
                  <a:pt x="0" y="5855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3" name="Freeform 63"/>
          <p:cNvSpPr/>
          <p:nvPr/>
        </p:nvSpPr>
        <p:spPr>
          <a:xfrm>
            <a:off x="11176055" y="3284018"/>
            <a:ext cx="5389356" cy="3208379"/>
          </a:xfrm>
          <a:custGeom>
            <a:avLst/>
            <a:gdLst/>
            <a:ahLst/>
            <a:cxnLst/>
            <a:rect l="l" t="t" r="r" b="b"/>
            <a:pathLst>
              <a:path w="5389356" h="3208379">
                <a:moveTo>
                  <a:pt x="0" y="0"/>
                </a:moveTo>
                <a:lnTo>
                  <a:pt x="5389357" y="0"/>
                </a:lnTo>
                <a:lnTo>
                  <a:pt x="5389357" y="3208379"/>
                </a:lnTo>
                <a:lnTo>
                  <a:pt x="0" y="3208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4" name="Freeform 64"/>
          <p:cNvSpPr/>
          <p:nvPr/>
        </p:nvSpPr>
        <p:spPr>
          <a:xfrm>
            <a:off x="11587600" y="6492397"/>
            <a:ext cx="4977812" cy="3245831"/>
          </a:xfrm>
          <a:custGeom>
            <a:avLst/>
            <a:gdLst/>
            <a:ahLst/>
            <a:cxnLst/>
            <a:rect l="l" t="t" r="r" b="b"/>
            <a:pathLst>
              <a:path w="4977812" h="3245831">
                <a:moveTo>
                  <a:pt x="0" y="0"/>
                </a:moveTo>
                <a:lnTo>
                  <a:pt x="4977812" y="0"/>
                </a:lnTo>
                <a:lnTo>
                  <a:pt x="4977812" y="3245831"/>
                </a:lnTo>
                <a:lnTo>
                  <a:pt x="0" y="32458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69" r="-534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5" name="Freeform 65"/>
          <p:cNvSpPr/>
          <p:nvPr/>
        </p:nvSpPr>
        <p:spPr>
          <a:xfrm>
            <a:off x="665870" y="3124514"/>
            <a:ext cx="10349713" cy="5818217"/>
          </a:xfrm>
          <a:custGeom>
            <a:avLst/>
            <a:gdLst/>
            <a:ahLst/>
            <a:cxnLst/>
            <a:rect l="l" t="t" r="r" b="b"/>
            <a:pathLst>
              <a:path w="10349713" h="5818217">
                <a:moveTo>
                  <a:pt x="0" y="0"/>
                </a:moveTo>
                <a:lnTo>
                  <a:pt x="10349714" y="0"/>
                </a:lnTo>
                <a:lnTo>
                  <a:pt x="10349714" y="5818217"/>
                </a:lnTo>
                <a:lnTo>
                  <a:pt x="0" y="5818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6" name="Freeform 66"/>
          <p:cNvSpPr/>
          <p:nvPr/>
        </p:nvSpPr>
        <p:spPr>
          <a:xfrm rot="-5400000">
            <a:off x="5128423" y="5348832"/>
            <a:ext cx="3473461" cy="1584766"/>
          </a:xfrm>
          <a:custGeom>
            <a:avLst/>
            <a:gdLst/>
            <a:ahLst/>
            <a:cxnLst/>
            <a:rect l="l" t="t" r="r" b="b"/>
            <a:pathLst>
              <a:path w="3473461" h="1584766">
                <a:moveTo>
                  <a:pt x="0" y="0"/>
                </a:moveTo>
                <a:lnTo>
                  <a:pt x="3473460" y="0"/>
                </a:lnTo>
                <a:lnTo>
                  <a:pt x="3473460" y="1584766"/>
                </a:lnTo>
                <a:lnTo>
                  <a:pt x="0" y="15847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7" name="Freeform 67"/>
          <p:cNvSpPr/>
          <p:nvPr/>
        </p:nvSpPr>
        <p:spPr>
          <a:xfrm>
            <a:off x="4163491" y="8260982"/>
            <a:ext cx="6852092" cy="1575981"/>
          </a:xfrm>
          <a:custGeom>
            <a:avLst/>
            <a:gdLst/>
            <a:ahLst/>
            <a:cxnLst/>
            <a:rect l="l" t="t" r="r" b="b"/>
            <a:pathLst>
              <a:path w="6852092" h="1575981">
                <a:moveTo>
                  <a:pt x="0" y="0"/>
                </a:moveTo>
                <a:lnTo>
                  <a:pt x="6852093" y="0"/>
                </a:lnTo>
                <a:lnTo>
                  <a:pt x="6852093" y="1575981"/>
                </a:lnTo>
                <a:lnTo>
                  <a:pt x="0" y="15759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2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8" name="TextBox 68"/>
          <p:cNvSpPr txBox="1"/>
          <p:nvPr/>
        </p:nvSpPr>
        <p:spPr>
          <a:xfrm>
            <a:off x="4721136" y="8494099"/>
            <a:ext cx="5688278" cy="170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5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Sem bloqueador de Proteína</a:t>
            </a:r>
          </a:p>
          <a:p>
            <a:pPr algn="ctr">
              <a:lnSpc>
                <a:spcPts val="3055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Melhor polímero</a:t>
            </a:r>
          </a:p>
          <a:p>
            <a:pPr algn="ctr">
              <a:lnSpc>
                <a:spcPts val="3055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Potencializador de DAB</a:t>
            </a:r>
          </a:p>
          <a:p>
            <a:pPr algn="ctr">
              <a:lnSpc>
                <a:spcPts val="4409"/>
              </a:lnSpc>
            </a:pPr>
            <a:endParaRPr lang="en-US" sz="315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69" name="Freeform 69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80127" y="2983593"/>
            <a:ext cx="12919016" cy="5741830"/>
            <a:chOff x="0" y="0"/>
            <a:chExt cx="17225354" cy="7655773"/>
          </a:xfrm>
        </p:grpSpPr>
        <p:grpSp>
          <p:nvGrpSpPr>
            <p:cNvPr id="3" name="Group 3"/>
            <p:cNvGrpSpPr/>
            <p:nvPr/>
          </p:nvGrpSpPr>
          <p:grpSpPr>
            <a:xfrm>
              <a:off x="4905970" y="4815691"/>
              <a:ext cx="4114800" cy="875396"/>
              <a:chOff x="0" y="0"/>
              <a:chExt cx="812800" cy="1729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17291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72918">
                    <a:moveTo>
                      <a:pt x="86459" y="0"/>
                    </a:moveTo>
                    <a:lnTo>
                      <a:pt x="726341" y="0"/>
                    </a:lnTo>
                    <a:cubicBezTo>
                      <a:pt x="749271" y="0"/>
                      <a:pt x="771263" y="9109"/>
                      <a:pt x="787477" y="25323"/>
                    </a:cubicBezTo>
                    <a:cubicBezTo>
                      <a:pt x="803691" y="41537"/>
                      <a:pt x="812800" y="63529"/>
                      <a:pt x="812800" y="86459"/>
                    </a:cubicBezTo>
                    <a:lnTo>
                      <a:pt x="812800" y="86459"/>
                    </a:lnTo>
                    <a:cubicBezTo>
                      <a:pt x="812800" y="134209"/>
                      <a:pt x="774091" y="172918"/>
                      <a:pt x="726341" y="172918"/>
                    </a:cubicBezTo>
                    <a:lnTo>
                      <a:pt x="86459" y="172918"/>
                    </a:lnTo>
                    <a:cubicBezTo>
                      <a:pt x="63529" y="172918"/>
                      <a:pt x="41537" y="163809"/>
                      <a:pt x="25323" y="147595"/>
                    </a:cubicBezTo>
                    <a:cubicBezTo>
                      <a:pt x="9109" y="131380"/>
                      <a:pt x="0" y="109389"/>
                      <a:pt x="0" y="86459"/>
                    </a:cubicBezTo>
                    <a:lnTo>
                      <a:pt x="0" y="86459"/>
                    </a:lnTo>
                    <a:cubicBezTo>
                      <a:pt x="0" y="63529"/>
                      <a:pt x="9109" y="41537"/>
                      <a:pt x="25323" y="25323"/>
                    </a:cubicBezTo>
                    <a:cubicBezTo>
                      <a:pt x="41537" y="9109"/>
                      <a:pt x="63529" y="0"/>
                      <a:pt x="8645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220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683070" y="5390449"/>
              <a:ext cx="4114800" cy="875396"/>
              <a:chOff x="0" y="0"/>
              <a:chExt cx="812800" cy="17291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17291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72918">
                    <a:moveTo>
                      <a:pt x="86459" y="0"/>
                    </a:moveTo>
                    <a:lnTo>
                      <a:pt x="726341" y="0"/>
                    </a:lnTo>
                    <a:cubicBezTo>
                      <a:pt x="749271" y="0"/>
                      <a:pt x="771263" y="9109"/>
                      <a:pt x="787477" y="25323"/>
                    </a:cubicBezTo>
                    <a:cubicBezTo>
                      <a:pt x="803691" y="41537"/>
                      <a:pt x="812800" y="63529"/>
                      <a:pt x="812800" y="86459"/>
                    </a:cubicBezTo>
                    <a:lnTo>
                      <a:pt x="812800" y="86459"/>
                    </a:lnTo>
                    <a:cubicBezTo>
                      <a:pt x="812800" y="134209"/>
                      <a:pt x="774091" y="172918"/>
                      <a:pt x="726341" y="172918"/>
                    </a:cubicBezTo>
                    <a:lnTo>
                      <a:pt x="86459" y="172918"/>
                    </a:lnTo>
                    <a:cubicBezTo>
                      <a:pt x="63529" y="172918"/>
                      <a:pt x="41537" y="163809"/>
                      <a:pt x="25323" y="147595"/>
                    </a:cubicBezTo>
                    <a:cubicBezTo>
                      <a:pt x="9109" y="131380"/>
                      <a:pt x="0" y="109389"/>
                      <a:pt x="0" y="86459"/>
                    </a:cubicBezTo>
                    <a:lnTo>
                      <a:pt x="0" y="86459"/>
                    </a:lnTo>
                    <a:cubicBezTo>
                      <a:pt x="0" y="63529"/>
                      <a:pt x="9109" y="41537"/>
                      <a:pt x="25323" y="25323"/>
                    </a:cubicBezTo>
                    <a:cubicBezTo>
                      <a:pt x="41537" y="9109"/>
                      <a:pt x="63529" y="0"/>
                      <a:pt x="8645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812800" cy="220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597107" y="5102103"/>
              <a:ext cx="4114800" cy="493171"/>
              <a:chOff x="0" y="0"/>
              <a:chExt cx="812800" cy="9741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9741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7417">
                    <a:moveTo>
                      <a:pt x="48708" y="0"/>
                    </a:moveTo>
                    <a:lnTo>
                      <a:pt x="764092" y="0"/>
                    </a:lnTo>
                    <a:cubicBezTo>
                      <a:pt x="777010" y="0"/>
                      <a:pt x="789399" y="5132"/>
                      <a:pt x="798534" y="14266"/>
                    </a:cubicBezTo>
                    <a:cubicBezTo>
                      <a:pt x="807668" y="23401"/>
                      <a:pt x="812800" y="35790"/>
                      <a:pt x="812800" y="48708"/>
                    </a:cubicBezTo>
                    <a:lnTo>
                      <a:pt x="812800" y="48708"/>
                    </a:lnTo>
                    <a:cubicBezTo>
                      <a:pt x="812800" y="75609"/>
                      <a:pt x="790993" y="97417"/>
                      <a:pt x="764092" y="97417"/>
                    </a:cubicBezTo>
                    <a:lnTo>
                      <a:pt x="48708" y="97417"/>
                    </a:lnTo>
                    <a:cubicBezTo>
                      <a:pt x="35790" y="97417"/>
                      <a:pt x="23401" y="92285"/>
                      <a:pt x="14266" y="83150"/>
                    </a:cubicBezTo>
                    <a:cubicBezTo>
                      <a:pt x="5132" y="74016"/>
                      <a:pt x="0" y="61627"/>
                      <a:pt x="0" y="48708"/>
                    </a:cubicBezTo>
                    <a:lnTo>
                      <a:pt x="0" y="48708"/>
                    </a:lnTo>
                    <a:cubicBezTo>
                      <a:pt x="0" y="35790"/>
                      <a:pt x="5132" y="23401"/>
                      <a:pt x="14266" y="14266"/>
                    </a:cubicBezTo>
                    <a:cubicBezTo>
                      <a:pt x="23401" y="5132"/>
                      <a:pt x="35790" y="0"/>
                      <a:pt x="4870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812800" cy="1450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374207" y="5425904"/>
              <a:ext cx="4114800" cy="493171"/>
              <a:chOff x="0" y="0"/>
              <a:chExt cx="812800" cy="974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9741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7417">
                    <a:moveTo>
                      <a:pt x="48708" y="0"/>
                    </a:moveTo>
                    <a:lnTo>
                      <a:pt x="764092" y="0"/>
                    </a:lnTo>
                    <a:cubicBezTo>
                      <a:pt x="777010" y="0"/>
                      <a:pt x="789399" y="5132"/>
                      <a:pt x="798534" y="14266"/>
                    </a:cubicBezTo>
                    <a:cubicBezTo>
                      <a:pt x="807668" y="23401"/>
                      <a:pt x="812800" y="35790"/>
                      <a:pt x="812800" y="48708"/>
                    </a:cubicBezTo>
                    <a:lnTo>
                      <a:pt x="812800" y="48708"/>
                    </a:lnTo>
                    <a:cubicBezTo>
                      <a:pt x="812800" y="75609"/>
                      <a:pt x="790993" y="97417"/>
                      <a:pt x="764092" y="97417"/>
                    </a:cubicBezTo>
                    <a:lnTo>
                      <a:pt x="48708" y="97417"/>
                    </a:lnTo>
                    <a:cubicBezTo>
                      <a:pt x="35790" y="97417"/>
                      <a:pt x="23401" y="92285"/>
                      <a:pt x="14266" y="83150"/>
                    </a:cubicBezTo>
                    <a:cubicBezTo>
                      <a:pt x="5132" y="74016"/>
                      <a:pt x="0" y="61627"/>
                      <a:pt x="0" y="48708"/>
                    </a:cubicBezTo>
                    <a:lnTo>
                      <a:pt x="0" y="48708"/>
                    </a:lnTo>
                    <a:cubicBezTo>
                      <a:pt x="0" y="35790"/>
                      <a:pt x="5132" y="23401"/>
                      <a:pt x="14266" y="14266"/>
                    </a:cubicBezTo>
                    <a:cubicBezTo>
                      <a:pt x="23401" y="5132"/>
                      <a:pt x="35790" y="0"/>
                      <a:pt x="4870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1450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366253" y="5298752"/>
              <a:ext cx="4159745" cy="148113"/>
              <a:chOff x="0" y="0"/>
              <a:chExt cx="812800" cy="289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2894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941">
                    <a:moveTo>
                      <a:pt x="14470" y="0"/>
                    </a:moveTo>
                    <a:lnTo>
                      <a:pt x="798330" y="0"/>
                    </a:lnTo>
                    <a:cubicBezTo>
                      <a:pt x="802167" y="0"/>
                      <a:pt x="805848" y="1525"/>
                      <a:pt x="808562" y="4238"/>
                    </a:cubicBezTo>
                    <a:cubicBezTo>
                      <a:pt x="811275" y="6952"/>
                      <a:pt x="812800" y="10633"/>
                      <a:pt x="812800" y="14470"/>
                    </a:cubicBezTo>
                    <a:lnTo>
                      <a:pt x="812800" y="14470"/>
                    </a:lnTo>
                    <a:cubicBezTo>
                      <a:pt x="812800" y="22462"/>
                      <a:pt x="806321" y="28941"/>
                      <a:pt x="798330" y="28941"/>
                    </a:cubicBezTo>
                    <a:lnTo>
                      <a:pt x="14470" y="28941"/>
                    </a:lnTo>
                    <a:cubicBezTo>
                      <a:pt x="10633" y="28941"/>
                      <a:pt x="6952" y="27416"/>
                      <a:pt x="4238" y="24703"/>
                    </a:cubicBezTo>
                    <a:cubicBezTo>
                      <a:pt x="1525" y="21989"/>
                      <a:pt x="0" y="18308"/>
                      <a:pt x="0" y="14470"/>
                    </a:cubicBezTo>
                    <a:lnTo>
                      <a:pt x="0" y="14470"/>
                    </a:lnTo>
                    <a:cubicBezTo>
                      <a:pt x="0" y="10633"/>
                      <a:pt x="1525" y="6952"/>
                      <a:pt x="4238" y="4238"/>
                    </a:cubicBezTo>
                    <a:cubicBezTo>
                      <a:pt x="6952" y="1525"/>
                      <a:pt x="10633" y="0"/>
                      <a:pt x="144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12800" cy="76566"/>
              </a:xfrm>
              <a:prstGeom prst="rect">
                <a:avLst/>
              </a:prstGeom>
            </p:spPr>
            <p:txBody>
              <a:bodyPr lIns="51355" tIns="51355" rIns="51355" bIns="5135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140919" y="5395999"/>
              <a:ext cx="4159745" cy="148113"/>
              <a:chOff x="0" y="0"/>
              <a:chExt cx="812800" cy="289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2894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941">
                    <a:moveTo>
                      <a:pt x="14470" y="0"/>
                    </a:moveTo>
                    <a:lnTo>
                      <a:pt x="798330" y="0"/>
                    </a:lnTo>
                    <a:cubicBezTo>
                      <a:pt x="802167" y="0"/>
                      <a:pt x="805848" y="1525"/>
                      <a:pt x="808562" y="4238"/>
                    </a:cubicBezTo>
                    <a:cubicBezTo>
                      <a:pt x="811275" y="6952"/>
                      <a:pt x="812800" y="10633"/>
                      <a:pt x="812800" y="14470"/>
                    </a:cubicBezTo>
                    <a:lnTo>
                      <a:pt x="812800" y="14470"/>
                    </a:lnTo>
                    <a:cubicBezTo>
                      <a:pt x="812800" y="22462"/>
                      <a:pt x="806321" y="28941"/>
                      <a:pt x="798330" y="28941"/>
                    </a:cubicBezTo>
                    <a:lnTo>
                      <a:pt x="14470" y="28941"/>
                    </a:lnTo>
                    <a:cubicBezTo>
                      <a:pt x="10633" y="28941"/>
                      <a:pt x="6952" y="27416"/>
                      <a:pt x="4238" y="24703"/>
                    </a:cubicBezTo>
                    <a:cubicBezTo>
                      <a:pt x="1525" y="21989"/>
                      <a:pt x="0" y="18308"/>
                      <a:pt x="0" y="14470"/>
                    </a:cubicBezTo>
                    <a:lnTo>
                      <a:pt x="0" y="14470"/>
                    </a:lnTo>
                    <a:cubicBezTo>
                      <a:pt x="0" y="10633"/>
                      <a:pt x="1525" y="6952"/>
                      <a:pt x="4238" y="4238"/>
                    </a:cubicBezTo>
                    <a:cubicBezTo>
                      <a:pt x="6952" y="1525"/>
                      <a:pt x="10633" y="0"/>
                      <a:pt x="144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812800" cy="76566"/>
              </a:xfrm>
              <a:prstGeom prst="rect">
                <a:avLst/>
              </a:prstGeom>
            </p:spPr>
            <p:txBody>
              <a:bodyPr lIns="51355" tIns="51355" rIns="51355" bIns="5135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277768" y="5446877"/>
              <a:ext cx="4114800" cy="472198"/>
              <a:chOff x="0" y="0"/>
              <a:chExt cx="812800" cy="9327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9327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3274">
                    <a:moveTo>
                      <a:pt x="46637" y="0"/>
                    </a:moveTo>
                    <a:lnTo>
                      <a:pt x="766163" y="0"/>
                    </a:lnTo>
                    <a:cubicBezTo>
                      <a:pt x="791920" y="0"/>
                      <a:pt x="812800" y="20880"/>
                      <a:pt x="812800" y="46637"/>
                    </a:cubicBezTo>
                    <a:lnTo>
                      <a:pt x="812800" y="46637"/>
                    </a:lnTo>
                    <a:cubicBezTo>
                      <a:pt x="812800" y="72394"/>
                      <a:pt x="791920" y="93274"/>
                      <a:pt x="766163" y="93274"/>
                    </a:cubicBezTo>
                    <a:lnTo>
                      <a:pt x="46637" y="93274"/>
                    </a:lnTo>
                    <a:cubicBezTo>
                      <a:pt x="20880" y="93274"/>
                      <a:pt x="0" y="72394"/>
                      <a:pt x="0" y="46637"/>
                    </a:cubicBezTo>
                    <a:lnTo>
                      <a:pt x="0" y="46637"/>
                    </a:lnTo>
                    <a:cubicBezTo>
                      <a:pt x="0" y="20880"/>
                      <a:pt x="20880" y="0"/>
                      <a:pt x="466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812800" cy="140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672183" y="5415315"/>
              <a:ext cx="3325971" cy="427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Arimo"/>
                </a:rPr>
                <a:t>Texto do seu parágrafo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4845407" y="5234340"/>
              <a:ext cx="4114800" cy="351853"/>
              <a:chOff x="0" y="0"/>
              <a:chExt cx="812800" cy="69502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622507" y="5465355"/>
              <a:ext cx="4114800" cy="351853"/>
              <a:chOff x="0" y="0"/>
              <a:chExt cx="812800" cy="6950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5110272" y="5897455"/>
              <a:ext cx="4114800" cy="351853"/>
              <a:chOff x="0" y="0"/>
              <a:chExt cx="812800" cy="6950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887372" y="6128471"/>
              <a:ext cx="4114800" cy="351853"/>
              <a:chOff x="0" y="0"/>
              <a:chExt cx="812800" cy="69502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5048607" y="5437540"/>
              <a:ext cx="4114800" cy="351853"/>
              <a:chOff x="0" y="0"/>
              <a:chExt cx="812800" cy="69502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825707" y="5668555"/>
              <a:ext cx="4114800" cy="351853"/>
              <a:chOff x="0" y="0"/>
              <a:chExt cx="812800" cy="69502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5341928" y="4880071"/>
              <a:ext cx="4114800" cy="351853"/>
              <a:chOff x="0" y="0"/>
              <a:chExt cx="812800" cy="69502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5119028" y="5111087"/>
              <a:ext cx="4114800" cy="351853"/>
              <a:chOff x="0" y="0"/>
              <a:chExt cx="812800" cy="69502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6753116" y="965880"/>
              <a:ext cx="1984191" cy="1984191"/>
            </a:xfrm>
            <a:custGeom>
              <a:avLst/>
              <a:gdLst/>
              <a:ahLst/>
              <a:cxnLst/>
              <a:rect l="l" t="t" r="r" b="b"/>
              <a:pathLst>
                <a:path w="1984191" h="1984191">
                  <a:moveTo>
                    <a:pt x="0" y="0"/>
                  </a:moveTo>
                  <a:lnTo>
                    <a:pt x="1984191" y="0"/>
                  </a:lnTo>
                  <a:lnTo>
                    <a:pt x="1984191" y="1984192"/>
                  </a:lnTo>
                  <a:lnTo>
                    <a:pt x="0" y="1984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368965" y="1083487"/>
              <a:ext cx="6502400" cy="5486400"/>
            </a:xfrm>
            <a:custGeom>
              <a:avLst/>
              <a:gdLst/>
              <a:ahLst/>
              <a:cxnLst/>
              <a:rect l="l" t="t" r="r" b="b"/>
              <a:pathLst>
                <a:path w="6502400" h="5486400">
                  <a:moveTo>
                    <a:pt x="0" y="0"/>
                  </a:moveTo>
                  <a:lnTo>
                    <a:pt x="6502400" y="0"/>
                  </a:lnTo>
                  <a:lnTo>
                    <a:pt x="6502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233469" y="3060553"/>
              <a:ext cx="4309902" cy="1180300"/>
              <a:chOff x="0" y="0"/>
              <a:chExt cx="812800" cy="222592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2225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22592">
                    <a:moveTo>
                      <a:pt x="111296" y="0"/>
                    </a:moveTo>
                    <a:lnTo>
                      <a:pt x="701504" y="0"/>
                    </a:lnTo>
                    <a:cubicBezTo>
                      <a:pt x="731022" y="0"/>
                      <a:pt x="759330" y="11726"/>
                      <a:pt x="780202" y="32598"/>
                    </a:cubicBezTo>
                    <a:cubicBezTo>
                      <a:pt x="801074" y="53470"/>
                      <a:pt x="812800" y="81778"/>
                      <a:pt x="812800" y="111296"/>
                    </a:cubicBezTo>
                    <a:lnTo>
                      <a:pt x="812800" y="111296"/>
                    </a:lnTo>
                    <a:cubicBezTo>
                      <a:pt x="812800" y="172763"/>
                      <a:pt x="762971" y="222592"/>
                      <a:pt x="701504" y="222592"/>
                    </a:cubicBezTo>
                    <a:lnTo>
                      <a:pt x="111296" y="222592"/>
                    </a:lnTo>
                    <a:cubicBezTo>
                      <a:pt x="81778" y="222592"/>
                      <a:pt x="53470" y="210866"/>
                      <a:pt x="32598" y="189994"/>
                    </a:cubicBezTo>
                    <a:cubicBezTo>
                      <a:pt x="11726" y="169122"/>
                      <a:pt x="0" y="140813"/>
                      <a:pt x="0" y="111296"/>
                    </a:cubicBezTo>
                    <a:lnTo>
                      <a:pt x="0" y="111296"/>
                    </a:lnTo>
                    <a:cubicBezTo>
                      <a:pt x="0" y="81778"/>
                      <a:pt x="11726" y="53470"/>
                      <a:pt x="32598" y="32598"/>
                    </a:cubicBezTo>
                    <a:cubicBezTo>
                      <a:pt x="53470" y="11726"/>
                      <a:pt x="81778" y="0"/>
                      <a:pt x="1112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812800" cy="270217"/>
              </a:xfrm>
              <a:prstGeom prst="rect">
                <a:avLst/>
              </a:prstGeom>
            </p:spPr>
            <p:txBody>
              <a:bodyPr lIns="53209" tIns="53209" rIns="53209" bIns="5320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0" y="3835502"/>
              <a:ext cx="4309902" cy="1180300"/>
              <a:chOff x="0" y="0"/>
              <a:chExt cx="812800" cy="222592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2225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22592">
                    <a:moveTo>
                      <a:pt x="111296" y="0"/>
                    </a:moveTo>
                    <a:lnTo>
                      <a:pt x="701504" y="0"/>
                    </a:lnTo>
                    <a:cubicBezTo>
                      <a:pt x="731022" y="0"/>
                      <a:pt x="759330" y="11726"/>
                      <a:pt x="780202" y="32598"/>
                    </a:cubicBezTo>
                    <a:cubicBezTo>
                      <a:pt x="801074" y="53470"/>
                      <a:pt x="812800" y="81778"/>
                      <a:pt x="812800" y="111296"/>
                    </a:cubicBezTo>
                    <a:lnTo>
                      <a:pt x="812800" y="111296"/>
                    </a:lnTo>
                    <a:cubicBezTo>
                      <a:pt x="812800" y="172763"/>
                      <a:pt x="762971" y="222592"/>
                      <a:pt x="701504" y="222592"/>
                    </a:cubicBezTo>
                    <a:lnTo>
                      <a:pt x="111296" y="222592"/>
                    </a:lnTo>
                    <a:cubicBezTo>
                      <a:pt x="81778" y="222592"/>
                      <a:pt x="53470" y="210866"/>
                      <a:pt x="32598" y="189994"/>
                    </a:cubicBezTo>
                    <a:cubicBezTo>
                      <a:pt x="11726" y="169122"/>
                      <a:pt x="0" y="140813"/>
                      <a:pt x="0" y="111296"/>
                    </a:cubicBezTo>
                    <a:lnTo>
                      <a:pt x="0" y="111296"/>
                    </a:lnTo>
                    <a:cubicBezTo>
                      <a:pt x="0" y="81778"/>
                      <a:pt x="11726" y="53470"/>
                      <a:pt x="32598" y="32598"/>
                    </a:cubicBezTo>
                    <a:cubicBezTo>
                      <a:pt x="53470" y="11726"/>
                      <a:pt x="81778" y="0"/>
                      <a:pt x="1112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47625"/>
                <a:ext cx="812800" cy="270217"/>
              </a:xfrm>
              <a:prstGeom prst="rect">
                <a:avLst/>
              </a:prstGeom>
            </p:spPr>
            <p:txBody>
              <a:bodyPr lIns="53209" tIns="53209" rIns="53209" bIns="5320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7" name="Freeform 57"/>
            <p:cNvSpPr/>
            <p:nvPr/>
          </p:nvSpPr>
          <p:spPr>
            <a:xfrm>
              <a:off x="1689197" y="1793736"/>
              <a:ext cx="3290131" cy="3477021"/>
            </a:xfrm>
            <a:custGeom>
              <a:avLst/>
              <a:gdLst/>
              <a:ahLst/>
              <a:cxnLst/>
              <a:rect l="l" t="t" r="r" b="b"/>
              <a:pathLst>
                <a:path w="3290131" h="3477021">
                  <a:moveTo>
                    <a:pt x="0" y="0"/>
                  </a:moveTo>
                  <a:lnTo>
                    <a:pt x="3290131" y="0"/>
                  </a:lnTo>
                  <a:lnTo>
                    <a:pt x="3290131" y="3477021"/>
                  </a:lnTo>
                  <a:lnTo>
                    <a:pt x="0" y="3477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6944772" y="2591770"/>
              <a:ext cx="9753600" cy="2553670"/>
            </a:xfrm>
            <a:custGeom>
              <a:avLst/>
              <a:gdLst/>
              <a:ahLst/>
              <a:cxnLst/>
              <a:rect l="l" t="t" r="r" b="b"/>
              <a:pathLst>
                <a:path w="9753600" h="2553670">
                  <a:moveTo>
                    <a:pt x="0" y="0"/>
                  </a:moveTo>
                  <a:lnTo>
                    <a:pt x="9753600" y="0"/>
                  </a:lnTo>
                  <a:lnTo>
                    <a:pt x="9753600" y="2553670"/>
                  </a:lnTo>
                  <a:lnTo>
                    <a:pt x="0" y="25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6892442" y="5102103"/>
              <a:ext cx="9753600" cy="2553670"/>
            </a:xfrm>
            <a:custGeom>
              <a:avLst/>
              <a:gdLst/>
              <a:ahLst/>
              <a:cxnLst/>
              <a:rect l="l" t="t" r="r" b="b"/>
              <a:pathLst>
                <a:path w="9753600" h="2553670">
                  <a:moveTo>
                    <a:pt x="0" y="0"/>
                  </a:moveTo>
                  <a:lnTo>
                    <a:pt x="9753600" y="0"/>
                  </a:lnTo>
                  <a:lnTo>
                    <a:pt x="9753600" y="2553670"/>
                  </a:lnTo>
                  <a:lnTo>
                    <a:pt x="0" y="25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054175" y="5288087"/>
              <a:ext cx="9644196" cy="1387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Calibri (MS) Bold"/>
                </a:rPr>
                <a:t>Construção de um Simulador piloto para </a:t>
              </a:r>
            </a:p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Calibri (MS) Bold"/>
                </a:rPr>
                <a:t>o ensino da Citologia Ginecológica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9590263" y="6645346"/>
              <a:ext cx="6757194" cy="626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Calibri (MS) Bold"/>
                </a:rPr>
                <a:t>Unifesp/UFABC/ Pôster130091  - SBP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581158" y="2677393"/>
              <a:ext cx="9644196" cy="1842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7"/>
                </a:lnSpc>
              </a:pPr>
              <a:r>
                <a:rPr lang="en-US" sz="2900">
                  <a:solidFill>
                    <a:srgbClr val="000000"/>
                  </a:solidFill>
                  <a:latin typeface="Calibri (MS) Bold"/>
                </a:rPr>
                <a:t>Metodologia ativa no ensino em patologia</a:t>
              </a:r>
            </a:p>
            <a:p>
              <a:pPr algn="l">
                <a:lnSpc>
                  <a:spcPts val="3567"/>
                </a:lnSpc>
              </a:pPr>
              <a:r>
                <a:rPr lang="en-US" sz="2900">
                  <a:solidFill>
                    <a:srgbClr val="000000"/>
                  </a:solidFill>
                  <a:latin typeface="Calibri (MS) Bold"/>
                </a:rPr>
                <a:t>do Curso de Enfermagem, de instituições</a:t>
              </a:r>
            </a:p>
            <a:p>
              <a:pPr algn="l">
                <a:lnSpc>
                  <a:spcPts val="3567"/>
                </a:lnSpc>
              </a:pPr>
              <a:r>
                <a:rPr lang="en-US" sz="2900">
                  <a:solidFill>
                    <a:srgbClr val="000000"/>
                  </a:solidFill>
                  <a:latin typeface="Calibri (MS) Bold"/>
                </a:rPr>
                <a:t>públicas</a:t>
              </a:r>
            </a:p>
          </p:txBody>
        </p:sp>
        <p:sp>
          <p:nvSpPr>
            <p:cNvPr id="63" name="Freeform 63"/>
            <p:cNvSpPr/>
            <p:nvPr/>
          </p:nvSpPr>
          <p:spPr>
            <a:xfrm>
              <a:off x="6944772" y="0"/>
              <a:ext cx="9753600" cy="2553670"/>
            </a:xfrm>
            <a:custGeom>
              <a:avLst/>
              <a:gdLst/>
              <a:ahLst/>
              <a:cxnLst/>
              <a:rect l="l" t="t" r="r" b="b"/>
              <a:pathLst>
                <a:path w="9753600" h="2553670">
                  <a:moveTo>
                    <a:pt x="0" y="0"/>
                  </a:moveTo>
                  <a:lnTo>
                    <a:pt x="9753600" y="0"/>
                  </a:lnTo>
                  <a:lnTo>
                    <a:pt x="9753600" y="2553670"/>
                  </a:lnTo>
                  <a:lnTo>
                    <a:pt x="0" y="25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253772" y="156976"/>
              <a:ext cx="9644196" cy="1814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1"/>
                </a:lnSpc>
              </a:pPr>
              <a:r>
                <a:rPr lang="en-US" sz="2900">
                  <a:solidFill>
                    <a:srgbClr val="000000"/>
                  </a:solidFill>
                  <a:latin typeface="Calibri (MS) Bold"/>
                </a:rPr>
                <a:t>Clube do saber: Modelo de curricularização</a:t>
              </a:r>
            </a:p>
            <a:p>
              <a:pPr algn="l">
                <a:lnSpc>
                  <a:spcPts val="3451"/>
                </a:lnSpc>
              </a:pPr>
              <a:r>
                <a:rPr lang="en-US" sz="2900">
                  <a:solidFill>
                    <a:srgbClr val="000000"/>
                  </a:solidFill>
                  <a:latin typeface="Calibri (MS) Bold"/>
                </a:rPr>
                <a:t>de projeto de extensão na graduação e pós</a:t>
              </a:r>
            </a:p>
            <a:p>
              <a:pPr algn="l">
                <a:lnSpc>
                  <a:spcPts val="3451"/>
                </a:lnSpc>
              </a:pPr>
              <a:r>
                <a:rPr lang="en-US" sz="2900">
                  <a:solidFill>
                    <a:srgbClr val="000000"/>
                  </a:solidFill>
                  <a:latin typeface="Calibri (MS) Bold"/>
                </a:rPr>
                <a:t>graduação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11167386" y="4143696"/>
              <a:ext cx="5232400" cy="626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Calibri (MS) Bold"/>
                </a:rPr>
                <a:t>Unifesp/ Pôster129191 - SBP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10890265" y="1484795"/>
              <a:ext cx="5232559" cy="626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Calibri (MS) Bold"/>
                </a:rPr>
                <a:t>Unifesp/Pôster129192  - SBP</a:t>
              </a:r>
            </a:p>
          </p:txBody>
        </p:sp>
      </p:grpSp>
      <p:sp>
        <p:nvSpPr>
          <p:cNvPr id="67" name="Freeform 67"/>
          <p:cNvSpPr/>
          <p:nvPr/>
        </p:nvSpPr>
        <p:spPr>
          <a:xfrm>
            <a:off x="14945590" y="475378"/>
            <a:ext cx="2189363" cy="1320460"/>
          </a:xfrm>
          <a:custGeom>
            <a:avLst/>
            <a:gdLst/>
            <a:ahLst/>
            <a:cxnLst/>
            <a:rect l="l" t="t" r="r" b="b"/>
            <a:pathLst>
              <a:path w="2189363" h="1320460">
                <a:moveTo>
                  <a:pt x="0" y="0"/>
                </a:moveTo>
                <a:lnTo>
                  <a:pt x="2189363" y="0"/>
                </a:lnTo>
                <a:lnTo>
                  <a:pt x="2189363" y="1320460"/>
                </a:lnTo>
                <a:lnTo>
                  <a:pt x="0" y="1320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8" name="TextBox 68"/>
          <p:cNvSpPr txBox="1"/>
          <p:nvPr/>
        </p:nvSpPr>
        <p:spPr>
          <a:xfrm>
            <a:off x="6311402" y="469492"/>
            <a:ext cx="5912644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Educação na Patologia</a:t>
            </a:r>
          </a:p>
        </p:txBody>
      </p:sp>
      <p:sp>
        <p:nvSpPr>
          <p:cNvPr id="69" name="Freeform 69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97062" y="2131709"/>
            <a:ext cx="5667685" cy="5206603"/>
          </a:xfrm>
          <a:custGeom>
            <a:avLst/>
            <a:gdLst/>
            <a:ahLst/>
            <a:cxnLst/>
            <a:rect l="l" t="t" r="r" b="b"/>
            <a:pathLst>
              <a:path w="5667685" h="5206603">
                <a:moveTo>
                  <a:pt x="0" y="0"/>
                </a:moveTo>
                <a:lnTo>
                  <a:pt x="5667685" y="0"/>
                </a:lnTo>
                <a:lnTo>
                  <a:pt x="5667685" y="5206603"/>
                </a:lnTo>
                <a:lnTo>
                  <a:pt x="0" y="5206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6722596" y="8345943"/>
            <a:ext cx="1234403" cy="1234403"/>
          </a:xfrm>
          <a:custGeom>
            <a:avLst/>
            <a:gdLst/>
            <a:ahLst/>
            <a:cxnLst/>
            <a:rect l="l" t="t" r="r" b="b"/>
            <a:pathLst>
              <a:path w="1234403" h="1234403">
                <a:moveTo>
                  <a:pt x="0" y="0"/>
                </a:moveTo>
                <a:lnTo>
                  <a:pt x="1234403" y="0"/>
                </a:lnTo>
                <a:lnTo>
                  <a:pt x="1234403" y="1234403"/>
                </a:lnTo>
                <a:lnTo>
                  <a:pt x="0" y="1234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4302919" y="469492"/>
            <a:ext cx="968216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Projeto de Extensão - Clube do saber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66725" y="8645038"/>
            <a:ext cx="3115270" cy="76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</a:pPr>
            <a:r>
              <a:rPr lang="en-US" sz="4049">
                <a:solidFill>
                  <a:srgbClr val="000000"/>
                </a:solidFill>
                <a:latin typeface="Calibri (MS)"/>
              </a:rPr>
              <a:t>Clube do saber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92009" y="2301240"/>
            <a:ext cx="6657458" cy="554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4853" lvl="1" indent="-372427" algn="l">
              <a:lnSpc>
                <a:spcPts val="4829"/>
              </a:lnSpc>
              <a:buFont typeface="Arial"/>
              <a:buChar char="•"/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Conscientização da população</a:t>
            </a:r>
          </a:p>
          <a:p>
            <a:pPr marL="1489707" lvl="2" indent="-496569" algn="l">
              <a:lnSpc>
                <a:spcPts val="4829"/>
              </a:lnSpc>
              <a:buFont typeface="Arial"/>
              <a:buChar char="⚬"/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Campanhas presenciais</a:t>
            </a:r>
          </a:p>
          <a:p>
            <a:pPr marL="1489707" lvl="2" indent="-496569" algn="l">
              <a:lnSpc>
                <a:spcPts val="4829"/>
              </a:lnSpc>
              <a:buFont typeface="Arial"/>
              <a:buChar char="⚬"/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Posts</a:t>
            </a:r>
          </a:p>
          <a:p>
            <a:pPr marL="1489707" lvl="2" indent="-496569" algn="l">
              <a:lnSpc>
                <a:spcPts val="4829"/>
              </a:lnSpc>
              <a:buFont typeface="Arial"/>
              <a:buChar char="⚬"/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Vídeos curtos</a:t>
            </a:r>
          </a:p>
          <a:p>
            <a:pPr marL="1489707" lvl="2" indent="-496569" algn="l">
              <a:lnSpc>
                <a:spcPts val="4829"/>
              </a:lnSpc>
              <a:buFont typeface="Arial"/>
              <a:buChar char="⚬"/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Produto no final da disciplina - Método ativo</a:t>
            </a:r>
          </a:p>
          <a:p>
            <a:pPr marL="2234560" lvl="3" indent="-558640" algn="l">
              <a:lnSpc>
                <a:spcPts val="4829"/>
              </a:lnSpc>
              <a:buFont typeface="Arial"/>
              <a:buChar char="￭"/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Cartilha</a:t>
            </a:r>
          </a:p>
          <a:p>
            <a:pPr marL="2234560" lvl="3" indent="-558640" algn="l">
              <a:lnSpc>
                <a:spcPts val="4829"/>
              </a:lnSpc>
              <a:buFont typeface="Arial"/>
              <a:buChar char="￭"/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Podcast</a:t>
            </a:r>
          </a:p>
          <a:p>
            <a:pPr marL="2234560" lvl="3" indent="-558640" algn="l">
              <a:lnSpc>
                <a:spcPts val="4829"/>
              </a:lnSpc>
              <a:buFont typeface="Arial"/>
              <a:buChar char="￭"/>
            </a:pPr>
            <a:r>
              <a:rPr lang="en-US" sz="3449">
                <a:solidFill>
                  <a:srgbClr val="000000"/>
                </a:solidFill>
                <a:latin typeface="Calibri (MS)"/>
              </a:rPr>
              <a:t>Jogos</a:t>
            </a:r>
          </a:p>
        </p:txBody>
      </p:sp>
      <p:sp>
        <p:nvSpPr>
          <p:cNvPr id="7" name="Freeform 7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5069937" y="679042"/>
            <a:ext cx="2189363" cy="1320460"/>
          </a:xfrm>
          <a:custGeom>
            <a:avLst/>
            <a:gdLst/>
            <a:ahLst/>
            <a:cxnLst/>
            <a:rect l="l" t="t" r="r" b="b"/>
            <a:pathLst>
              <a:path w="2189363" h="1320460">
                <a:moveTo>
                  <a:pt x="0" y="0"/>
                </a:moveTo>
                <a:lnTo>
                  <a:pt x="2189363" y="0"/>
                </a:lnTo>
                <a:lnTo>
                  <a:pt x="2189363" y="1320460"/>
                </a:lnTo>
                <a:lnTo>
                  <a:pt x="0" y="1320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4179080" y="7224012"/>
            <a:ext cx="3282082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2750">
                <a:solidFill>
                  <a:srgbClr val="000000"/>
                </a:solidFill>
                <a:latin typeface="Calibri (MS)"/>
              </a:rPr>
              <a:t>Desde 2017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9123" y="2941457"/>
            <a:ext cx="15485815" cy="503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alibri (MS)"/>
              </a:rPr>
              <a:t>Estudo científico das doenças</a:t>
            </a:r>
          </a:p>
          <a:p>
            <a:pPr marL="863599" lvl="1" indent="-431800" algn="just">
              <a:lnSpc>
                <a:spcPts val="79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alibri (MS)"/>
              </a:rPr>
              <a:t>Compreende o exercício da </a:t>
            </a:r>
            <a:r>
              <a:rPr lang="en-US" sz="3999">
                <a:solidFill>
                  <a:srgbClr val="000000"/>
                </a:solidFill>
                <a:latin typeface="Calibri (MS) Bold"/>
              </a:rPr>
              <a:t>histopatologia</a:t>
            </a:r>
            <a:r>
              <a:rPr lang="en-US" sz="3999">
                <a:solidFill>
                  <a:srgbClr val="000000"/>
                </a:solidFill>
                <a:latin typeface="Calibri (MS)"/>
              </a:rPr>
              <a:t> (biópsias, peças cirúrgicas e exames pré-operatórios), da </a:t>
            </a:r>
            <a:r>
              <a:rPr lang="en-US" sz="3999">
                <a:solidFill>
                  <a:srgbClr val="000000"/>
                </a:solidFill>
                <a:latin typeface="Calibri (MS) Bold"/>
              </a:rPr>
              <a:t>Citopatologia</a:t>
            </a:r>
            <a:r>
              <a:rPr lang="en-US" sz="3999">
                <a:solidFill>
                  <a:srgbClr val="000000"/>
                </a:solidFill>
                <a:latin typeface="Calibri (MS)"/>
              </a:rPr>
              <a:t> (esfoliativa e aspirativa) e de autópsias</a:t>
            </a:r>
          </a:p>
          <a:p>
            <a:pPr algn="just">
              <a:lnSpc>
                <a:spcPts val="7999"/>
              </a:lnSpc>
            </a:pPr>
            <a:endParaRPr lang="en-US" sz="3999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17461" y="418465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873715" y="582930"/>
            <a:ext cx="1254056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Anatomia Patológica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70837" y="9282922"/>
            <a:ext cx="1988463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Calibri (MS) Italics"/>
              </a:rPr>
              <a:t>Mehanna, 2021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5715" y="8839103"/>
            <a:ext cx="16135627" cy="1220753"/>
            <a:chOff x="0" y="0"/>
            <a:chExt cx="21514169" cy="1627671"/>
          </a:xfrm>
        </p:grpSpPr>
        <p:sp>
          <p:nvSpPr>
            <p:cNvPr id="3" name="Freeform 3"/>
            <p:cNvSpPr/>
            <p:nvPr/>
          </p:nvSpPr>
          <p:spPr>
            <a:xfrm>
              <a:off x="2627778" y="0"/>
              <a:ext cx="8400881" cy="1627671"/>
            </a:xfrm>
            <a:custGeom>
              <a:avLst/>
              <a:gdLst/>
              <a:ahLst/>
              <a:cxnLst/>
              <a:rect l="l" t="t" r="r" b="b"/>
              <a:pathLst>
                <a:path w="8400881" h="1627671">
                  <a:moveTo>
                    <a:pt x="0" y="0"/>
                  </a:moveTo>
                  <a:lnTo>
                    <a:pt x="8400882" y="0"/>
                  </a:lnTo>
                  <a:lnTo>
                    <a:pt x="8400882" y="1627671"/>
                  </a:lnTo>
                  <a:lnTo>
                    <a:pt x="0" y="1627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091656" y="0"/>
              <a:ext cx="8400881" cy="1627671"/>
            </a:xfrm>
            <a:custGeom>
              <a:avLst/>
              <a:gdLst/>
              <a:ahLst/>
              <a:cxnLst/>
              <a:rect l="l" t="t" r="r" b="b"/>
              <a:pathLst>
                <a:path w="8400881" h="1627671">
                  <a:moveTo>
                    <a:pt x="0" y="0"/>
                  </a:moveTo>
                  <a:lnTo>
                    <a:pt x="8400881" y="0"/>
                  </a:lnTo>
                  <a:lnTo>
                    <a:pt x="8400881" y="1627671"/>
                  </a:lnTo>
                  <a:lnTo>
                    <a:pt x="0" y="1627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9919"/>
              <a:ext cx="21514169" cy="1317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85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"/>
                </a:rPr>
                <a:t>Quando chega um novo colaborador (formado) no laboratório, </a:t>
              </a:r>
            </a:p>
            <a:p>
              <a:pPr algn="ctr">
                <a:lnSpc>
                  <a:spcPts val="3685"/>
                </a:lnSpc>
              </a:pPr>
              <a:r>
                <a:rPr lang="en-US" sz="3150">
                  <a:solidFill>
                    <a:srgbClr val="000000"/>
                  </a:solidFill>
                  <a:latin typeface="Calibri (MS)"/>
                </a:rPr>
                <a:t>você precisa ensinar do zero?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46590" y="610235"/>
            <a:ext cx="1363548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Calibri (MS) Bold"/>
              </a:rPr>
              <a:t>Carga Horária de Patologia na Graduação de Enfermagem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51410" y="9525138"/>
            <a:ext cx="3487941" cy="3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 Italics"/>
              </a:rPr>
              <a:t>Germano et al., 2024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7199" y="1467485"/>
            <a:ext cx="16813669" cy="7047737"/>
            <a:chOff x="0" y="0"/>
            <a:chExt cx="22418226" cy="9396982"/>
          </a:xfrm>
        </p:grpSpPr>
        <p:sp>
          <p:nvSpPr>
            <p:cNvPr id="9" name="Freeform 9"/>
            <p:cNvSpPr/>
            <p:nvPr/>
          </p:nvSpPr>
          <p:spPr>
            <a:xfrm>
              <a:off x="0" y="201873"/>
              <a:ext cx="22418226" cy="9158937"/>
            </a:xfrm>
            <a:custGeom>
              <a:avLst/>
              <a:gdLst/>
              <a:ahLst/>
              <a:cxnLst/>
              <a:rect l="l" t="t" r="r" b="b"/>
              <a:pathLst>
                <a:path w="22418226" h="9158937">
                  <a:moveTo>
                    <a:pt x="0" y="0"/>
                  </a:moveTo>
                  <a:lnTo>
                    <a:pt x="22418226" y="0"/>
                  </a:lnTo>
                  <a:lnTo>
                    <a:pt x="22418226" y="9158937"/>
                  </a:lnTo>
                  <a:lnTo>
                    <a:pt x="0" y="9158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7633306" y="2879689"/>
              <a:ext cx="9396982" cy="3637604"/>
            </a:xfrm>
            <a:custGeom>
              <a:avLst/>
              <a:gdLst/>
              <a:ahLst/>
              <a:cxnLst/>
              <a:rect l="l" t="t" r="r" b="b"/>
              <a:pathLst>
                <a:path w="9396982" h="3637604">
                  <a:moveTo>
                    <a:pt x="0" y="0"/>
                  </a:moveTo>
                  <a:lnTo>
                    <a:pt x="9396983" y="0"/>
                  </a:lnTo>
                  <a:lnTo>
                    <a:pt x="9396983" y="3637604"/>
                  </a:lnTo>
                  <a:lnTo>
                    <a:pt x="0" y="3637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866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5400000">
              <a:off x="11948322" y="2861603"/>
              <a:ext cx="9360810" cy="3637604"/>
            </a:xfrm>
            <a:custGeom>
              <a:avLst/>
              <a:gdLst/>
              <a:ahLst/>
              <a:cxnLst/>
              <a:rect l="l" t="t" r="r" b="b"/>
              <a:pathLst>
                <a:path w="9360810" h="3637604">
                  <a:moveTo>
                    <a:pt x="0" y="0"/>
                  </a:moveTo>
                  <a:lnTo>
                    <a:pt x="9360810" y="0"/>
                  </a:lnTo>
                  <a:lnTo>
                    <a:pt x="9360810" y="3637604"/>
                  </a:lnTo>
                  <a:lnTo>
                    <a:pt x="0" y="3637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908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5926818" y="496767"/>
            <a:ext cx="1822200" cy="1099014"/>
          </a:xfrm>
          <a:custGeom>
            <a:avLst/>
            <a:gdLst/>
            <a:ahLst/>
            <a:cxnLst/>
            <a:rect l="l" t="t" r="r" b="b"/>
            <a:pathLst>
              <a:path w="1822200" h="1099014">
                <a:moveTo>
                  <a:pt x="0" y="0"/>
                </a:moveTo>
                <a:lnTo>
                  <a:pt x="1822201" y="0"/>
                </a:lnTo>
                <a:lnTo>
                  <a:pt x="1822201" y="1099014"/>
                </a:lnTo>
                <a:lnTo>
                  <a:pt x="0" y="10990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70784" y="584084"/>
            <a:ext cx="2189363" cy="1320460"/>
          </a:xfrm>
          <a:custGeom>
            <a:avLst/>
            <a:gdLst/>
            <a:ahLst/>
            <a:cxnLst/>
            <a:rect l="l" t="t" r="r" b="b"/>
            <a:pathLst>
              <a:path w="2189363" h="1320460">
                <a:moveTo>
                  <a:pt x="0" y="0"/>
                </a:moveTo>
                <a:lnTo>
                  <a:pt x="2189363" y="0"/>
                </a:lnTo>
                <a:lnTo>
                  <a:pt x="2189363" y="1320460"/>
                </a:lnTo>
                <a:lnTo>
                  <a:pt x="0" y="1320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5638040" y="351012"/>
            <a:ext cx="1840543" cy="1882593"/>
          </a:xfrm>
          <a:custGeom>
            <a:avLst/>
            <a:gdLst/>
            <a:ahLst/>
            <a:cxnLst/>
            <a:rect l="l" t="t" r="r" b="b"/>
            <a:pathLst>
              <a:path w="1840543" h="1882593">
                <a:moveTo>
                  <a:pt x="0" y="0"/>
                </a:moveTo>
                <a:lnTo>
                  <a:pt x="1840543" y="0"/>
                </a:lnTo>
                <a:lnTo>
                  <a:pt x="1840543" y="1882592"/>
                </a:lnTo>
                <a:lnTo>
                  <a:pt x="0" y="1882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2096803" y="2970438"/>
            <a:ext cx="13716398" cy="3345953"/>
            <a:chOff x="0" y="0"/>
            <a:chExt cx="18288531" cy="446127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50800"/>
              <a:ext cx="9386886" cy="4410470"/>
              <a:chOff x="0" y="0"/>
              <a:chExt cx="5859857" cy="27532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859907" cy="2753233"/>
              </a:xfrm>
              <a:custGeom>
                <a:avLst/>
                <a:gdLst/>
                <a:ahLst/>
                <a:cxnLst/>
                <a:rect l="l" t="t" r="r" b="b"/>
                <a:pathLst>
                  <a:path w="5859907" h="2753233">
                    <a:moveTo>
                      <a:pt x="0" y="0"/>
                    </a:moveTo>
                    <a:lnTo>
                      <a:pt x="5859907" y="0"/>
                    </a:lnTo>
                    <a:lnTo>
                      <a:pt x="5859907" y="2753233"/>
                    </a:lnTo>
                    <a:lnTo>
                      <a:pt x="0" y="27532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b="-1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0252788" y="0"/>
              <a:ext cx="8035743" cy="4410470"/>
              <a:chOff x="0" y="0"/>
              <a:chExt cx="5790129" cy="31779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790184" cy="3177921"/>
              </a:xfrm>
              <a:custGeom>
                <a:avLst/>
                <a:gdLst/>
                <a:ahLst/>
                <a:cxnLst/>
                <a:rect l="l" t="t" r="r" b="b"/>
                <a:pathLst>
                  <a:path w="5790184" h="3177921">
                    <a:moveTo>
                      <a:pt x="0" y="0"/>
                    </a:moveTo>
                    <a:lnTo>
                      <a:pt x="5790184" y="0"/>
                    </a:lnTo>
                    <a:lnTo>
                      <a:pt x="5790184" y="3177921"/>
                    </a:lnTo>
                    <a:lnTo>
                      <a:pt x="0" y="3177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4381273" y="336263"/>
            <a:ext cx="8387358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Simulador Digital para o Ensino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da Citologia Ginecológica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700856" y="6177117"/>
            <a:ext cx="5305883" cy="2888300"/>
            <a:chOff x="0" y="0"/>
            <a:chExt cx="7074511" cy="38510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42723" cy="3242723"/>
            </a:xfrm>
            <a:custGeom>
              <a:avLst/>
              <a:gdLst/>
              <a:ahLst/>
              <a:cxnLst/>
              <a:rect l="l" t="t" r="r" b="b"/>
              <a:pathLst>
                <a:path w="3242723" h="3242723">
                  <a:moveTo>
                    <a:pt x="0" y="0"/>
                  </a:moveTo>
                  <a:lnTo>
                    <a:pt x="3242723" y="0"/>
                  </a:lnTo>
                  <a:lnTo>
                    <a:pt x="3242723" y="3242723"/>
                  </a:lnTo>
                  <a:lnTo>
                    <a:pt x="0" y="3242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31207" y="141397"/>
              <a:ext cx="4143304" cy="3709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0085" lvl="1" indent="-340042" algn="just">
                <a:lnSpc>
                  <a:spcPts val="4409"/>
                </a:lnSpc>
                <a:buFont typeface="Arial"/>
                <a:buChar char="•"/>
              </a:pPr>
              <a:r>
                <a:rPr lang="en-US" sz="3150">
                  <a:solidFill>
                    <a:srgbClr val="000000"/>
                  </a:solidFill>
                  <a:latin typeface="Calibri (MS)"/>
                </a:rPr>
                <a:t>Imersão</a:t>
              </a:r>
            </a:p>
            <a:p>
              <a:pPr marL="680085" lvl="1" indent="-340042" algn="just">
                <a:lnSpc>
                  <a:spcPts val="4409"/>
                </a:lnSpc>
                <a:buFont typeface="Arial"/>
                <a:buChar char="•"/>
              </a:pPr>
              <a:r>
                <a:rPr lang="en-US" sz="3150">
                  <a:solidFill>
                    <a:srgbClr val="000000"/>
                  </a:solidFill>
                  <a:latin typeface="Calibri (MS)"/>
                </a:rPr>
                <a:t>Avatar</a:t>
              </a:r>
            </a:p>
            <a:p>
              <a:pPr marL="680085" lvl="1" indent="-340042" algn="just">
                <a:lnSpc>
                  <a:spcPts val="4409"/>
                </a:lnSpc>
                <a:buFont typeface="Arial"/>
                <a:buChar char="•"/>
              </a:pPr>
              <a:r>
                <a:rPr lang="en-US" sz="3150">
                  <a:solidFill>
                    <a:srgbClr val="000000"/>
                  </a:solidFill>
                  <a:latin typeface="Calibri (MS)"/>
                </a:rPr>
                <a:t>Interatividade</a:t>
              </a:r>
            </a:p>
            <a:p>
              <a:pPr marL="680085" lvl="1" indent="-340042" algn="just">
                <a:lnSpc>
                  <a:spcPts val="4409"/>
                </a:lnSpc>
                <a:buFont typeface="Arial"/>
                <a:buChar char="•"/>
              </a:pPr>
              <a:r>
                <a:rPr lang="en-US" sz="3150">
                  <a:solidFill>
                    <a:srgbClr val="000000"/>
                  </a:solidFill>
                  <a:latin typeface="Calibri (MS)"/>
                </a:rPr>
                <a:t>Feedback</a:t>
              </a:r>
            </a:p>
            <a:p>
              <a:pPr marL="680085" lvl="1" indent="-340042" algn="just">
                <a:lnSpc>
                  <a:spcPts val="4409"/>
                </a:lnSpc>
                <a:buFont typeface="Arial"/>
                <a:buChar char="•"/>
              </a:pPr>
              <a:r>
                <a:rPr lang="en-US" sz="3150">
                  <a:solidFill>
                    <a:srgbClr val="000000"/>
                  </a:solidFill>
                  <a:latin typeface="Calibri (MS)"/>
                </a:rPr>
                <a:t>Motivação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51749" y="6662766"/>
            <a:ext cx="4598246" cy="171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Sala de coleta - 2 pacientes</a:t>
            </a:r>
          </a:p>
          <a:p>
            <a:pPr marL="680085" lvl="1" indent="-340042" algn="just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Citologia Convencional</a:t>
            </a:r>
          </a:p>
          <a:p>
            <a:pPr marL="680085" lvl="1" indent="-340042" algn="just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Base líquida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67217" y="6392591"/>
            <a:ext cx="5468691" cy="281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Laboratório</a:t>
            </a:r>
          </a:p>
          <a:p>
            <a:pPr marL="680085" lvl="1" indent="-340042" algn="just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Coloração</a:t>
            </a:r>
          </a:p>
          <a:p>
            <a:pPr marL="680085" lvl="1" indent="-340042" algn="just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Laudo</a:t>
            </a:r>
          </a:p>
          <a:p>
            <a:pPr marL="1360170" lvl="2" indent="-453390" algn="just">
              <a:lnSpc>
                <a:spcPts val="4409"/>
              </a:lnSpc>
              <a:buFont typeface="Arial"/>
              <a:buChar char="⚬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Citologia Negativa</a:t>
            </a:r>
          </a:p>
          <a:p>
            <a:pPr marL="1360170" lvl="2" indent="-453390" algn="just">
              <a:lnSpc>
                <a:spcPts val="4409"/>
              </a:lnSpc>
              <a:buFont typeface="Arial"/>
              <a:buChar char="⚬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Lesão de alto risco (HSIL)</a:t>
            </a:r>
          </a:p>
        </p:txBody>
      </p:sp>
      <p:sp>
        <p:nvSpPr>
          <p:cNvPr id="16" name="Freeform 16"/>
          <p:cNvSpPr/>
          <p:nvPr/>
        </p:nvSpPr>
        <p:spPr>
          <a:xfrm>
            <a:off x="246733" y="8609160"/>
            <a:ext cx="6852092" cy="1575981"/>
          </a:xfrm>
          <a:custGeom>
            <a:avLst/>
            <a:gdLst/>
            <a:ahLst/>
            <a:cxnLst/>
            <a:rect l="l" t="t" r="r" b="b"/>
            <a:pathLst>
              <a:path w="6852092" h="1575981">
                <a:moveTo>
                  <a:pt x="0" y="0"/>
                </a:moveTo>
                <a:lnTo>
                  <a:pt x="6852092" y="0"/>
                </a:lnTo>
                <a:lnTo>
                  <a:pt x="6852092" y="1575981"/>
                </a:lnTo>
                <a:lnTo>
                  <a:pt x="0" y="15759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2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-488318" y="8966549"/>
            <a:ext cx="8568660" cy="132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5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Conscientização</a:t>
            </a:r>
          </a:p>
          <a:p>
            <a:pPr algn="ctr">
              <a:lnSpc>
                <a:spcPts val="3055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Combate ao câncer do útero</a:t>
            </a:r>
          </a:p>
          <a:p>
            <a:pPr algn="ctr">
              <a:lnSpc>
                <a:spcPts val="4409"/>
              </a:lnSpc>
            </a:pPr>
            <a:endParaRPr lang="en-US" sz="3150">
              <a:solidFill>
                <a:srgbClr val="000000"/>
              </a:solidFill>
              <a:latin typeface="Calibri (MS)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5808956" y="2355978"/>
            <a:ext cx="5468690" cy="448945"/>
            <a:chOff x="0" y="0"/>
            <a:chExt cx="6484889" cy="59859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14300"/>
              <a:ext cx="1600200" cy="712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9"/>
                </a:lnSpc>
              </a:pPr>
              <a:r>
                <a:rPr lang="en-US" sz="2949" dirty="0">
                  <a:solidFill>
                    <a:srgbClr val="000000"/>
                  </a:solidFill>
                  <a:latin typeface="Calibri (MS)"/>
                </a:rPr>
                <a:t>C.A.A.E: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802756" y="-114300"/>
              <a:ext cx="4682133" cy="712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9"/>
                </a:lnSpc>
                <a:spcBef>
                  <a:spcPct val="0"/>
                </a:spcBef>
              </a:pPr>
              <a:r>
                <a:rPr lang="en-US" sz="2949">
                  <a:solidFill>
                    <a:srgbClr val="000000"/>
                  </a:solidFill>
                  <a:latin typeface="Calibri (MS)"/>
                </a:rPr>
                <a:t>75286923.0.0000.5505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069231" y="9599760"/>
            <a:ext cx="3487941" cy="3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 Italics"/>
              </a:rPr>
              <a:t>Germano et al., 2024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3257" y="1601851"/>
            <a:ext cx="12004960" cy="3696475"/>
          </a:xfrm>
          <a:custGeom>
            <a:avLst/>
            <a:gdLst/>
            <a:ahLst/>
            <a:cxnLst/>
            <a:rect l="l" t="t" r="r" b="b"/>
            <a:pathLst>
              <a:path w="12004960" h="3696475">
                <a:moveTo>
                  <a:pt x="0" y="0"/>
                </a:moveTo>
                <a:lnTo>
                  <a:pt x="12004960" y="0"/>
                </a:lnTo>
                <a:lnTo>
                  <a:pt x="12004960" y="3696475"/>
                </a:lnTo>
                <a:lnTo>
                  <a:pt x="0" y="3696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4089828" y="5744986"/>
            <a:ext cx="3216074" cy="4295479"/>
          </a:xfrm>
          <a:custGeom>
            <a:avLst/>
            <a:gdLst/>
            <a:ahLst/>
            <a:cxnLst/>
            <a:rect l="l" t="t" r="r" b="b"/>
            <a:pathLst>
              <a:path w="3216074" h="4295479">
                <a:moveTo>
                  <a:pt x="0" y="0"/>
                </a:moveTo>
                <a:lnTo>
                  <a:pt x="3216073" y="0"/>
                </a:lnTo>
                <a:lnTo>
                  <a:pt x="3216073" y="4295479"/>
                </a:lnTo>
                <a:lnTo>
                  <a:pt x="0" y="429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7831775" y="6863761"/>
            <a:ext cx="6638156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Validação das etapas do procedimento de microtomia para a simulação virtual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1897" y="719201"/>
            <a:ext cx="12843867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Arimo Bold"/>
              </a:rPr>
              <a:t>Simulação Virtual para ensinar Microtomia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461" y="430143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5486400" y="4901565"/>
            <a:ext cx="7315200" cy="731520"/>
          </a:xfrm>
          <a:custGeom>
            <a:avLst/>
            <a:gdLst/>
            <a:ahLst/>
            <a:cxnLst/>
            <a:rect l="l" t="t" r="r" b="b"/>
            <a:pathLst>
              <a:path w="7315200" h="731520">
                <a:moveTo>
                  <a:pt x="0" y="0"/>
                </a:moveTo>
                <a:lnTo>
                  <a:pt x="7315200" y="0"/>
                </a:lnTo>
                <a:lnTo>
                  <a:pt x="731520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5942649" y="496887"/>
            <a:ext cx="546124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Considerações Finais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2036" y="3270434"/>
            <a:ext cx="7321237" cy="557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Mundo Cibernético: homem-máquina</a:t>
            </a:r>
          </a:p>
          <a:p>
            <a:pPr marL="680085" lvl="1" indent="-340042" algn="just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Metaverso - espaço virtual coletivo</a:t>
            </a:r>
          </a:p>
          <a:p>
            <a:pPr marL="1360170" lvl="2" indent="-453390" algn="just">
              <a:lnSpc>
                <a:spcPts val="4409"/>
              </a:lnSpc>
              <a:buFont typeface="Arial"/>
              <a:buChar char="⚬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Inteligência artificial</a:t>
            </a:r>
          </a:p>
          <a:p>
            <a:pPr marL="1360170" lvl="2" indent="-453390" algn="just">
              <a:lnSpc>
                <a:spcPts val="4409"/>
              </a:lnSpc>
              <a:buFont typeface="Arial"/>
              <a:buChar char="⚬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Realidade virtual</a:t>
            </a:r>
          </a:p>
          <a:p>
            <a:pPr marL="1360170" lvl="2" indent="-453390" algn="just">
              <a:lnSpc>
                <a:spcPts val="4409"/>
              </a:lnSpc>
              <a:buFont typeface="Arial"/>
              <a:buChar char="⚬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Realidade aumentada</a:t>
            </a:r>
          </a:p>
          <a:p>
            <a:pPr marL="1360170" lvl="2" indent="-453390" algn="just">
              <a:lnSpc>
                <a:spcPts val="4409"/>
              </a:lnSpc>
              <a:buFont typeface="Arial"/>
              <a:buChar char="⚬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Questões éticas</a:t>
            </a:r>
          </a:p>
          <a:p>
            <a:pPr marL="2040255" lvl="3" indent="-510064" algn="just">
              <a:lnSpc>
                <a:spcPts val="4409"/>
              </a:lnSpc>
              <a:buFont typeface="Arial"/>
              <a:buChar char="￭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Alteração na forma de aprender</a:t>
            </a:r>
          </a:p>
          <a:p>
            <a:pPr marL="2040255" lvl="3" indent="-510064" algn="just">
              <a:lnSpc>
                <a:spcPts val="4409"/>
              </a:lnSpc>
              <a:buFont typeface="Arial"/>
              <a:buChar char="￭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Alteração na forma de trabalho</a:t>
            </a:r>
          </a:p>
          <a:p>
            <a:pPr marL="2720340" lvl="4" indent="-544068" algn="just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</a:rPr>
              <a:t>Outras competências</a:t>
            </a:r>
          </a:p>
          <a:p>
            <a:pPr algn="ctr">
              <a:lnSpc>
                <a:spcPts val="4409"/>
              </a:lnSpc>
            </a:pPr>
            <a:endParaRPr lang="en-US" sz="315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45866" y="2305031"/>
            <a:ext cx="1795462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Tecnologia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29800" y="4076700"/>
            <a:ext cx="7321237" cy="171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9"/>
              </a:lnSpc>
            </a:pPr>
            <a:r>
              <a:rPr lang="en-US" sz="3150" dirty="0">
                <a:solidFill>
                  <a:srgbClr val="000000"/>
                </a:solidFill>
                <a:latin typeface="Calibri (MS)"/>
              </a:rPr>
              <a:t>“o real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não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está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na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saída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nem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na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chegada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: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ele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se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dispõe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para a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gente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é no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meio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 da </a:t>
            </a:r>
            <a:r>
              <a:rPr lang="en-US" sz="3150" dirty="0" err="1">
                <a:solidFill>
                  <a:srgbClr val="000000"/>
                </a:solidFill>
                <a:latin typeface="Calibri (MS)"/>
              </a:rPr>
              <a:t>travessia</a:t>
            </a:r>
            <a:r>
              <a:rPr lang="en-US" sz="3150" dirty="0">
                <a:solidFill>
                  <a:srgbClr val="000000"/>
                </a:solidFill>
                <a:latin typeface="Calibri (MS)"/>
              </a:rPr>
              <a:t>.”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73013" y="5939794"/>
            <a:ext cx="3487941" cy="436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 Italics"/>
              </a:rPr>
              <a:t>Guimarães Rosa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7955823" y="8149651"/>
            <a:ext cx="217882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604440"/>
                </a:solidFill>
              </a:rPr>
              <a:t>2020/2022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90179" y="1829435"/>
            <a:ext cx="2282736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604440"/>
                </a:solidFill>
                <a:latin typeface="Roboto Condensed Bold"/>
              </a:rPr>
              <a:t>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081DCD-5FB6-48F7-BDE0-C3284EA34E5B}"/>
              </a:ext>
            </a:extLst>
          </p:cNvPr>
          <p:cNvSpPr/>
          <p:nvPr/>
        </p:nvSpPr>
        <p:spPr>
          <a:xfrm>
            <a:off x="7285296" y="8474305"/>
            <a:ext cx="3613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3 trabalhos </a:t>
            </a:r>
          </a:p>
          <a:p>
            <a:pPr algn="ctr"/>
            <a:r>
              <a:rPr lang="pt-BR" sz="2000" dirty="0"/>
              <a:t> 33º Congresso brasileiro de Patologia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173D371-F203-F31D-A429-0881D561CE94}"/>
              </a:ext>
            </a:extLst>
          </p:cNvPr>
          <p:cNvGrpSpPr/>
          <p:nvPr/>
        </p:nvGrpSpPr>
        <p:grpSpPr>
          <a:xfrm>
            <a:off x="763597" y="454388"/>
            <a:ext cx="14786377" cy="10168578"/>
            <a:chOff x="2211068" y="80322"/>
            <a:chExt cx="14786377" cy="10168578"/>
          </a:xfrm>
        </p:grpSpPr>
        <p:sp>
          <p:nvSpPr>
            <p:cNvPr id="2" name="Freeform 2"/>
            <p:cNvSpPr/>
            <p:nvPr/>
          </p:nvSpPr>
          <p:spPr>
            <a:xfrm flipH="1">
              <a:off x="4918191" y="1193488"/>
              <a:ext cx="11590927" cy="9055412"/>
            </a:xfrm>
            <a:custGeom>
              <a:avLst/>
              <a:gdLst/>
              <a:ahLst/>
              <a:cxnLst/>
              <a:rect l="l" t="t" r="r" b="b"/>
              <a:pathLst>
                <a:path w="11590927" h="9055412">
                  <a:moveTo>
                    <a:pt x="11590927" y="0"/>
                  </a:moveTo>
                  <a:lnTo>
                    <a:pt x="0" y="0"/>
                  </a:lnTo>
                  <a:lnTo>
                    <a:pt x="0" y="9055412"/>
                  </a:lnTo>
                  <a:lnTo>
                    <a:pt x="11590927" y="9055412"/>
                  </a:lnTo>
                  <a:lnTo>
                    <a:pt x="1159092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418727" y="1779205"/>
              <a:ext cx="2935183" cy="35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604440"/>
                  </a:solidFill>
                </a:rPr>
                <a:t>2023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354930" y="524920"/>
              <a:ext cx="5924508" cy="1493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sz="2000" b="1" dirty="0"/>
                <a:t>9 trabalhos</a:t>
              </a:r>
            </a:p>
            <a:p>
              <a:r>
                <a:rPr lang="pt-BR" sz="2000" dirty="0"/>
                <a:t>1 - IV Atualização em Citologia Ginecológica, Ouro Preto</a:t>
              </a:r>
            </a:p>
            <a:p>
              <a:r>
                <a:rPr lang="pt-BR" sz="2000" dirty="0"/>
                <a:t>7 </a:t>
              </a:r>
              <a:r>
                <a:rPr lang="pt-BR" sz="2000" b="1" dirty="0"/>
                <a:t>-  34º Congresso brasileiro de Patologia –SBP</a:t>
              </a:r>
            </a:p>
            <a:p>
              <a:r>
                <a:rPr lang="pt-BR" sz="2000" dirty="0"/>
                <a:t>1 - XXIII Congresso Brasileiro de </a:t>
              </a:r>
              <a:r>
                <a:rPr lang="pt-BR" sz="2000" dirty="0" err="1"/>
                <a:t>Histotecnologia</a:t>
              </a:r>
              <a:endParaRPr lang="pt-BR" sz="2000" dirty="0"/>
            </a:p>
            <a:p>
              <a:pPr algn="ctr">
                <a:lnSpc>
                  <a:spcPts val="2239"/>
                </a:lnSpc>
              </a:pPr>
              <a:endParaRPr lang="en-US" sz="1599" dirty="0">
                <a:solidFill>
                  <a:srgbClr val="604440"/>
                </a:solidFill>
                <a:latin typeface="Roboto Condense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706541" y="80322"/>
              <a:ext cx="2730137" cy="35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604440"/>
                  </a:solidFill>
                </a:rPr>
                <a:t>2024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260382" y="247034"/>
              <a:ext cx="2737063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 dirty="0" err="1">
                  <a:solidFill>
                    <a:srgbClr val="604440"/>
                  </a:solidFill>
                </a:rPr>
                <a:t>Artigos</a:t>
              </a:r>
              <a:r>
                <a:rPr lang="en-US" sz="1999" b="1" dirty="0">
                  <a:solidFill>
                    <a:srgbClr val="604440"/>
                  </a:solidFill>
                </a:rPr>
                <a:t> </a:t>
              </a:r>
              <a:r>
                <a:rPr lang="en-US" sz="1999" b="1" dirty="0" err="1">
                  <a:solidFill>
                    <a:srgbClr val="604440"/>
                  </a:solidFill>
                </a:rPr>
                <a:t>completos</a:t>
              </a:r>
              <a:endParaRPr lang="en-US" sz="1999" b="1" dirty="0">
                <a:solidFill>
                  <a:srgbClr val="604440"/>
                </a:solidFill>
              </a:endParaRP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 dirty="0" err="1">
                  <a:solidFill>
                    <a:srgbClr val="604440"/>
                  </a:solidFill>
                </a:rPr>
                <a:t>Novas</a:t>
              </a:r>
              <a:r>
                <a:rPr lang="en-US" sz="1999" b="1" dirty="0">
                  <a:solidFill>
                    <a:srgbClr val="604440"/>
                  </a:solidFill>
                </a:rPr>
                <a:t> </a:t>
              </a:r>
              <a:r>
                <a:rPr lang="en-US" sz="1999" b="1" dirty="0" err="1">
                  <a:solidFill>
                    <a:srgbClr val="604440"/>
                  </a:solidFill>
                </a:rPr>
                <a:t>Parcerias</a:t>
              </a:r>
              <a:endParaRPr lang="en-US" sz="1999" b="1" dirty="0">
                <a:solidFill>
                  <a:srgbClr val="604440"/>
                </a:solidFill>
              </a:endParaRP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 dirty="0" err="1">
                  <a:solidFill>
                    <a:srgbClr val="604440"/>
                  </a:solidFill>
                </a:rPr>
                <a:t>Novos</a:t>
              </a:r>
              <a:r>
                <a:rPr lang="en-US" sz="1999" b="1" dirty="0">
                  <a:solidFill>
                    <a:srgbClr val="604440"/>
                  </a:solidFill>
                </a:rPr>
                <a:t> </a:t>
              </a:r>
              <a:r>
                <a:rPr lang="en-US" sz="1999" b="1" dirty="0" err="1">
                  <a:solidFill>
                    <a:srgbClr val="604440"/>
                  </a:solidFill>
                </a:rPr>
                <a:t>Produtos</a:t>
              </a:r>
              <a:endParaRPr lang="en-US" sz="1999" b="1" dirty="0">
                <a:solidFill>
                  <a:srgbClr val="604440"/>
                </a:solidFill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2D27DF99-8090-4008-9C6C-49FB4A129AD0}"/>
                </a:ext>
              </a:extLst>
            </p:cNvPr>
            <p:cNvSpPr/>
            <p:nvPr/>
          </p:nvSpPr>
          <p:spPr>
            <a:xfrm>
              <a:off x="2211068" y="2092764"/>
              <a:ext cx="571373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2000" b="1" dirty="0"/>
                <a:t>4 Trabalhos </a:t>
              </a:r>
            </a:p>
            <a:p>
              <a:pPr algn="just"/>
              <a:r>
                <a:rPr lang="pt-BR" sz="2000" dirty="0"/>
                <a:t>1 – 21º Congresso Brasileiro de Citologia Clínica*</a:t>
              </a:r>
            </a:p>
            <a:p>
              <a:pPr algn="just"/>
              <a:r>
                <a:rPr lang="pt-BR" sz="2000" dirty="0"/>
                <a:t>1 – II Congresso Brasileiro de Estudos Patológicos</a:t>
              </a:r>
              <a:r>
                <a:rPr lang="pt-BR" sz="2000" b="1" dirty="0"/>
                <a:t>*</a:t>
              </a:r>
            </a:p>
            <a:p>
              <a:pPr algn="just"/>
              <a:r>
                <a:rPr lang="pt-BR" sz="2000" dirty="0"/>
                <a:t>2 – XI Congresso Regional de </a:t>
              </a:r>
              <a:r>
                <a:rPr lang="pt-BR" sz="2000" dirty="0" err="1"/>
                <a:t>Histotecnologia</a:t>
              </a:r>
              <a:r>
                <a:rPr lang="pt-BR" sz="2000" dirty="0"/>
                <a:t> - SBH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69A5E36C-517D-A37F-BF26-3B0EB8376C67}"/>
                </a:ext>
              </a:extLst>
            </p:cNvPr>
            <p:cNvSpPr/>
            <p:nvPr/>
          </p:nvSpPr>
          <p:spPr>
            <a:xfrm>
              <a:off x="5067934" y="3524148"/>
              <a:ext cx="57137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000" dirty="0"/>
                <a:t>*Trabalhos premiados</a:t>
              </a:r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F949691B-6911-926F-C19B-03AE4389C24C}"/>
              </a:ext>
            </a:extLst>
          </p:cNvPr>
          <p:cNvSpPr/>
          <p:nvPr/>
        </p:nvSpPr>
        <p:spPr>
          <a:xfrm>
            <a:off x="717461" y="430143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F78125F-9A5C-4E98-CEE0-369FA9227C43}"/>
              </a:ext>
            </a:extLst>
          </p:cNvPr>
          <p:cNvSpPr/>
          <p:nvPr/>
        </p:nvSpPr>
        <p:spPr>
          <a:xfrm>
            <a:off x="11087931" y="8182329"/>
            <a:ext cx="791267" cy="791267"/>
          </a:xfrm>
          <a:custGeom>
            <a:avLst/>
            <a:gdLst/>
            <a:ahLst/>
            <a:cxnLst/>
            <a:rect l="l" t="t" r="r" b="b"/>
            <a:pathLst>
              <a:path w="791267" h="791267">
                <a:moveTo>
                  <a:pt x="0" y="0"/>
                </a:moveTo>
                <a:lnTo>
                  <a:pt x="791267" y="0"/>
                </a:lnTo>
                <a:lnTo>
                  <a:pt x="791267" y="791267"/>
                </a:lnTo>
                <a:lnTo>
                  <a:pt x="0" y="791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F9AC0D6-6AFB-5853-15B2-0C3E6C907801}"/>
              </a:ext>
            </a:extLst>
          </p:cNvPr>
          <p:cNvSpPr/>
          <p:nvPr/>
        </p:nvSpPr>
        <p:spPr>
          <a:xfrm>
            <a:off x="10954571" y="6539041"/>
            <a:ext cx="706241" cy="706241"/>
          </a:xfrm>
          <a:custGeom>
            <a:avLst/>
            <a:gdLst/>
            <a:ahLst/>
            <a:cxnLst/>
            <a:rect l="l" t="t" r="r" b="b"/>
            <a:pathLst>
              <a:path w="706241" h="706241">
                <a:moveTo>
                  <a:pt x="0" y="0"/>
                </a:moveTo>
                <a:lnTo>
                  <a:pt x="706241" y="0"/>
                </a:lnTo>
                <a:lnTo>
                  <a:pt x="706241" y="706242"/>
                </a:lnTo>
                <a:lnTo>
                  <a:pt x="0" y="706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8EBF94DE-E0E4-D557-8793-03CBA9F7E760}"/>
              </a:ext>
            </a:extLst>
          </p:cNvPr>
          <p:cNvSpPr txBox="1"/>
          <p:nvPr/>
        </p:nvSpPr>
        <p:spPr>
          <a:xfrm>
            <a:off x="11307691" y="9176960"/>
            <a:ext cx="7110957" cy="517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09"/>
              </a:lnSpc>
            </a:pPr>
            <a:r>
              <a:rPr lang="en-US" sz="2800" dirty="0" err="1">
                <a:solidFill>
                  <a:srgbClr val="000000"/>
                </a:solidFill>
                <a:latin typeface="Calibri (MS) Bold"/>
              </a:rPr>
              <a:t>Você</a:t>
            </a:r>
            <a:r>
              <a:rPr lang="en-US" sz="28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 Bold"/>
              </a:rPr>
              <a:t>pode</a:t>
            </a:r>
            <a:r>
              <a:rPr lang="en-US" sz="28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 Bold"/>
              </a:rPr>
              <a:t>entrar</a:t>
            </a:r>
            <a:r>
              <a:rPr lang="en-US" sz="28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 Bold"/>
              </a:rPr>
              <a:t>contato</a:t>
            </a:r>
            <a:r>
              <a:rPr lang="en-US" sz="28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 Bold"/>
              </a:rPr>
              <a:t>comigo</a:t>
            </a:r>
            <a:r>
              <a:rPr lang="en-US" sz="2800" dirty="0">
                <a:solidFill>
                  <a:srgbClr val="000000"/>
                </a:solidFill>
                <a:latin typeface="Calibri (MS) Bold"/>
              </a:rPr>
              <a:t>!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4AE51912-46D5-CC29-7F34-5D5C762F1ACA}"/>
              </a:ext>
            </a:extLst>
          </p:cNvPr>
          <p:cNvSpPr txBox="1"/>
          <p:nvPr/>
        </p:nvSpPr>
        <p:spPr>
          <a:xfrm>
            <a:off x="12012558" y="8371740"/>
            <a:ext cx="1718737" cy="44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2000" dirty="0" err="1">
                <a:solidFill>
                  <a:srgbClr val="000000"/>
                </a:solidFill>
                <a:latin typeface="Calibri (MS)"/>
              </a:rPr>
              <a:t>histolives</a:t>
            </a:r>
            <a:endParaRPr lang="en-US" sz="2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C7EDC718-010D-DD19-ADC9-6B5691BACA15}"/>
              </a:ext>
            </a:extLst>
          </p:cNvPr>
          <p:cNvSpPr txBox="1"/>
          <p:nvPr/>
        </p:nvSpPr>
        <p:spPr>
          <a:xfrm>
            <a:off x="11879198" y="6569900"/>
            <a:ext cx="6114471" cy="44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2000" dirty="0">
                <a:solidFill>
                  <a:srgbClr val="000000"/>
                </a:solidFill>
                <a:latin typeface="Calibri (MS)"/>
              </a:rPr>
              <a:t>andressagermano@grupoerviegas.com.br</a:t>
            </a: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54F7466D-F5CB-45BD-6076-BE985540817E}"/>
              </a:ext>
            </a:extLst>
          </p:cNvPr>
          <p:cNvSpPr/>
          <p:nvPr/>
        </p:nvSpPr>
        <p:spPr>
          <a:xfrm>
            <a:off x="11024814" y="7344776"/>
            <a:ext cx="706241" cy="706241"/>
          </a:xfrm>
          <a:custGeom>
            <a:avLst/>
            <a:gdLst/>
            <a:ahLst/>
            <a:cxnLst/>
            <a:rect l="l" t="t" r="r" b="b"/>
            <a:pathLst>
              <a:path w="706241" h="706241">
                <a:moveTo>
                  <a:pt x="0" y="0"/>
                </a:moveTo>
                <a:lnTo>
                  <a:pt x="706241" y="0"/>
                </a:lnTo>
                <a:lnTo>
                  <a:pt x="706241" y="706241"/>
                </a:lnTo>
                <a:lnTo>
                  <a:pt x="0" y="7062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EF5B3A64-CD71-2EB0-E699-079A8193CFF0}"/>
              </a:ext>
            </a:extLst>
          </p:cNvPr>
          <p:cNvSpPr txBox="1"/>
          <p:nvPr/>
        </p:nvSpPr>
        <p:spPr>
          <a:xfrm>
            <a:off x="11949441" y="7379170"/>
            <a:ext cx="5877077" cy="44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2000" dirty="0">
                <a:solidFill>
                  <a:srgbClr val="000000"/>
                </a:solidFill>
                <a:latin typeface="Calibri (MS)"/>
              </a:rPr>
              <a:t>andressa.germano@unifesp.br</a:t>
            </a:r>
          </a:p>
        </p:txBody>
      </p:sp>
    </p:spTree>
    <p:extLst>
      <p:ext uri="{BB962C8B-B14F-4D97-AF65-F5344CB8AC3E}">
        <p14:creationId xmlns:p14="http://schemas.microsoft.com/office/powerpoint/2010/main" val="1839521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461" y="430143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706062" y="5729709"/>
            <a:ext cx="2724663" cy="2707948"/>
          </a:xfrm>
          <a:custGeom>
            <a:avLst/>
            <a:gdLst/>
            <a:ahLst/>
            <a:cxnLst/>
            <a:rect l="l" t="t" r="r" b="b"/>
            <a:pathLst>
              <a:path w="2724663" h="2707948">
                <a:moveTo>
                  <a:pt x="0" y="0"/>
                </a:moveTo>
                <a:lnTo>
                  <a:pt x="2724663" y="0"/>
                </a:lnTo>
                <a:lnTo>
                  <a:pt x="2724663" y="2707948"/>
                </a:lnTo>
                <a:lnTo>
                  <a:pt x="0" y="2707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681" t="-73993" r="-182004" b="-5221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3015079" y="5452155"/>
            <a:ext cx="3279454" cy="3263056"/>
          </a:xfrm>
          <a:custGeom>
            <a:avLst/>
            <a:gdLst/>
            <a:ahLst/>
            <a:cxnLst/>
            <a:rect l="l" t="t" r="r" b="b"/>
            <a:pathLst>
              <a:path w="3279454" h="3263056">
                <a:moveTo>
                  <a:pt x="0" y="0"/>
                </a:moveTo>
                <a:lnTo>
                  <a:pt x="3279454" y="0"/>
                </a:lnTo>
                <a:lnTo>
                  <a:pt x="3279454" y="3263056"/>
                </a:lnTo>
                <a:lnTo>
                  <a:pt x="0" y="326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909438" y="6911410"/>
            <a:ext cx="2469124" cy="753083"/>
          </a:xfrm>
          <a:custGeom>
            <a:avLst/>
            <a:gdLst/>
            <a:ahLst/>
            <a:cxnLst/>
            <a:rect l="l" t="t" r="r" b="b"/>
            <a:pathLst>
              <a:path w="2469124" h="753083">
                <a:moveTo>
                  <a:pt x="0" y="0"/>
                </a:moveTo>
                <a:lnTo>
                  <a:pt x="2469124" y="0"/>
                </a:lnTo>
                <a:lnTo>
                  <a:pt x="2469124" y="753083"/>
                </a:lnTo>
                <a:lnTo>
                  <a:pt x="0" y="753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5455550" y="536443"/>
            <a:ext cx="70051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Convite aos Pesquisadores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12661" y="2151823"/>
            <a:ext cx="10936367" cy="81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4249">
                <a:solidFill>
                  <a:srgbClr val="000000"/>
                </a:solidFill>
                <a:latin typeface="Calibri (MS)"/>
              </a:rPr>
              <a:t>CEO do Grupo Erviegas: Carlos Junior Barrionuevo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12661" y="3633855"/>
            <a:ext cx="11090970" cy="73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3849">
                <a:solidFill>
                  <a:srgbClr val="000000"/>
                </a:solidFill>
                <a:latin typeface="Calibri (MS) Bold"/>
              </a:rPr>
              <a:t>Laboratório de Pesquisa, Desenvolvimento &amp; Inovação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4865" y="2276766"/>
            <a:ext cx="15834499" cy="6448594"/>
            <a:chOff x="0" y="0"/>
            <a:chExt cx="21112666" cy="8598126"/>
          </a:xfrm>
        </p:grpSpPr>
        <p:sp>
          <p:nvSpPr>
            <p:cNvPr id="3" name="Freeform 3"/>
            <p:cNvSpPr/>
            <p:nvPr/>
          </p:nvSpPr>
          <p:spPr>
            <a:xfrm>
              <a:off x="9232460" y="0"/>
              <a:ext cx="11880206" cy="8598126"/>
            </a:xfrm>
            <a:custGeom>
              <a:avLst/>
              <a:gdLst/>
              <a:ahLst/>
              <a:cxnLst/>
              <a:rect l="l" t="t" r="r" b="b"/>
              <a:pathLst>
                <a:path w="11880206" h="8598126">
                  <a:moveTo>
                    <a:pt x="0" y="0"/>
                  </a:moveTo>
                  <a:lnTo>
                    <a:pt x="11880206" y="0"/>
                  </a:lnTo>
                  <a:lnTo>
                    <a:pt x="11880206" y="8598126"/>
                  </a:lnTo>
                  <a:lnTo>
                    <a:pt x="0" y="8598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8818590" cy="8598126"/>
            </a:xfrm>
            <a:custGeom>
              <a:avLst/>
              <a:gdLst/>
              <a:ahLst/>
              <a:cxnLst/>
              <a:rect l="l" t="t" r="r" b="b"/>
              <a:pathLst>
                <a:path w="8818590" h="8598126">
                  <a:moveTo>
                    <a:pt x="0" y="0"/>
                  </a:moveTo>
                  <a:lnTo>
                    <a:pt x="8818590" y="0"/>
                  </a:lnTo>
                  <a:lnTo>
                    <a:pt x="8818590" y="8598126"/>
                  </a:lnTo>
                  <a:lnTo>
                    <a:pt x="0" y="8598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50466" y="263815"/>
            <a:ext cx="67765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Convite aos Congressistas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15637" y="1260765"/>
            <a:ext cx="10936367" cy="81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4249">
                <a:solidFill>
                  <a:srgbClr val="000000"/>
                </a:solidFill>
                <a:latin typeface="Calibri (MS)"/>
              </a:rPr>
              <a:t>CEO do Grupo Erviegas: Carlos Junior Barrionuevo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80284" y="8753935"/>
            <a:ext cx="991695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</a:pPr>
            <a:r>
              <a:rPr lang="en-US" sz="4250">
                <a:solidFill>
                  <a:srgbClr val="000000"/>
                </a:solidFill>
                <a:latin typeface="Calibri (MS) Bold"/>
              </a:rPr>
              <a:t>Desejamos a todos um excelente congresso!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519020" y="3434530"/>
            <a:ext cx="1574771" cy="0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 rot="1872062">
            <a:off x="7598655" y="1494018"/>
            <a:ext cx="1391122" cy="0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 rot="9053520">
            <a:off x="9649239" y="1530989"/>
            <a:ext cx="1329444" cy="0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367007" y="1048907"/>
            <a:ext cx="1988497" cy="198849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7B7A4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AutoShape 7"/>
          <p:cNvSpPr/>
          <p:nvPr/>
        </p:nvSpPr>
        <p:spPr>
          <a:xfrm rot="-1150388">
            <a:off x="10303878" y="4442025"/>
            <a:ext cx="1894583" cy="0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>
            <a:off x="13114412" y="4830659"/>
            <a:ext cx="1183876" cy="494674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 rot="8312498">
            <a:off x="12601802" y="3021264"/>
            <a:ext cx="1678122" cy="0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11734308" y="3124333"/>
            <a:ext cx="1878795" cy="187879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BC0D3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AutoShape 12"/>
          <p:cNvSpPr/>
          <p:nvPr/>
        </p:nvSpPr>
        <p:spPr>
          <a:xfrm rot="1058813">
            <a:off x="6351017" y="4443501"/>
            <a:ext cx="1846008" cy="0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 rot="3311151">
            <a:off x="4332373" y="3090533"/>
            <a:ext cx="1382777" cy="0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3904323" y="4029299"/>
            <a:ext cx="1283069" cy="0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 rot="-2984871">
            <a:off x="4348593" y="4790149"/>
            <a:ext cx="1489067" cy="0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5004690" y="3124333"/>
            <a:ext cx="1878795" cy="187879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3B3A9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AutoShape 18"/>
          <p:cNvSpPr/>
          <p:nvPr/>
        </p:nvSpPr>
        <p:spPr>
          <a:xfrm>
            <a:off x="8460918" y="6143769"/>
            <a:ext cx="2004852" cy="1657123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V="1">
            <a:off x="8430206" y="8309012"/>
            <a:ext cx="1503562" cy="844183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" name="AutoShape 20"/>
          <p:cNvSpPr/>
          <p:nvPr/>
        </p:nvSpPr>
        <p:spPr>
          <a:xfrm>
            <a:off x="10595451" y="8290965"/>
            <a:ext cx="1256867" cy="839461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>
            <a:off x="9427614" y="7225382"/>
            <a:ext cx="1636378" cy="163637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FCAB8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92117" y="3570805"/>
            <a:ext cx="3427896" cy="342789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1525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558267" y="3933050"/>
            <a:ext cx="3695594" cy="241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1"/>
              </a:lnSpc>
            </a:pPr>
            <a:r>
              <a:rPr lang="en-US" sz="3107">
                <a:solidFill>
                  <a:srgbClr val="424242"/>
                </a:solidFill>
                <a:latin typeface="Calibri (MS) Bold"/>
              </a:rPr>
              <a:t>Inovação e </a:t>
            </a:r>
          </a:p>
          <a:p>
            <a:pPr algn="ctr">
              <a:lnSpc>
                <a:spcPts val="6401"/>
              </a:lnSpc>
            </a:pPr>
            <a:r>
              <a:rPr lang="en-US" sz="3107">
                <a:solidFill>
                  <a:srgbClr val="424242"/>
                </a:solidFill>
                <a:latin typeface="Calibri (MS) Bold"/>
              </a:rPr>
              <a:t>Atualização na</a:t>
            </a:r>
          </a:p>
          <a:p>
            <a:pPr algn="ctr">
              <a:lnSpc>
                <a:spcPts val="6401"/>
              </a:lnSpc>
            </a:pPr>
            <a:r>
              <a:rPr lang="en-US" sz="3107">
                <a:solidFill>
                  <a:srgbClr val="424242"/>
                </a:solidFill>
                <a:latin typeface="Calibri (MS) Bold"/>
              </a:rPr>
              <a:t>Patologia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19525" y="3864330"/>
            <a:ext cx="230836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Histologia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917853" y="3843633"/>
            <a:ext cx="215194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 Bold"/>
              </a:rPr>
              <a:t>Meio líquido</a:t>
            </a:r>
          </a:p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 Bold"/>
              </a:rPr>
              <a:t>Nacional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3735117" y="1491715"/>
            <a:ext cx="1527177" cy="1527177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D7C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539380" y="3300142"/>
            <a:ext cx="1527177" cy="1527177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D7C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735117" y="5096930"/>
            <a:ext cx="1527177" cy="152717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D7C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354051" y="1491715"/>
            <a:ext cx="1527177" cy="152717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0E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3197859" y="2028958"/>
            <a:ext cx="1839562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883">
                <a:solidFill>
                  <a:srgbClr val="424242"/>
                </a:solidFill>
                <a:latin typeface="Calibri (MS)"/>
              </a:rPr>
              <a:t>Corador</a:t>
            </a:r>
          </a:p>
          <a:p>
            <a:pPr algn="ctr">
              <a:lnSpc>
                <a:spcPts val="2259"/>
              </a:lnSpc>
            </a:pPr>
            <a:r>
              <a:rPr lang="en-US" sz="1883">
                <a:solidFill>
                  <a:srgbClr val="424242"/>
                </a:solidFill>
                <a:latin typeface="Calibri (MS)"/>
              </a:rPr>
              <a:t>Montagem</a:t>
            </a:r>
          </a:p>
        </p:txBody>
      </p:sp>
      <p:grpSp>
        <p:nvGrpSpPr>
          <p:cNvPr id="37" name="Group 37"/>
          <p:cNvGrpSpPr/>
          <p:nvPr/>
        </p:nvGrpSpPr>
        <p:grpSpPr>
          <a:xfrm rot="1360635">
            <a:off x="14045094" y="4836989"/>
            <a:ext cx="1684860" cy="1684860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0E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9" name="TextBox 39"/>
          <p:cNvSpPr txBox="1"/>
          <p:nvPr/>
        </p:nvSpPr>
        <p:spPr>
          <a:xfrm rot="1360635">
            <a:off x="14087759" y="5268826"/>
            <a:ext cx="183956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2099">
                <a:solidFill>
                  <a:srgbClr val="424242"/>
                </a:solidFill>
                <a:latin typeface="Calibri (MS) Bold"/>
              </a:rPr>
              <a:t>EasyLink Duo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6550644" y="146747"/>
            <a:ext cx="1527177" cy="1527177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D4C3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539973" y="146747"/>
            <a:ext cx="1527177" cy="1527177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D4C3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522659" y="8349966"/>
            <a:ext cx="1587244" cy="1587244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197D2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1484939" y="8573260"/>
            <a:ext cx="1363950" cy="1363950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197D2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1253861" y="8896350"/>
            <a:ext cx="1839562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3"/>
              </a:lnSpc>
            </a:pPr>
            <a:r>
              <a:rPr lang="en-US" sz="2028">
                <a:solidFill>
                  <a:srgbClr val="424242"/>
                </a:solidFill>
                <a:latin typeface="Calibri (MS)"/>
              </a:rPr>
              <a:t>Simulador</a:t>
            </a:r>
          </a:p>
          <a:p>
            <a:pPr algn="ctr">
              <a:lnSpc>
                <a:spcPts val="2433"/>
              </a:lnSpc>
            </a:pPr>
            <a:endParaRPr lang="en-US" sz="2028">
              <a:solidFill>
                <a:srgbClr val="424242"/>
              </a:solidFill>
              <a:latin typeface="Calibri (MS)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3414190" y="1862734"/>
            <a:ext cx="215194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Validação</a:t>
            </a:r>
          </a:p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Unicamp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226995" y="3864330"/>
            <a:ext cx="215194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 Bold"/>
              </a:rPr>
              <a:t>CYTOLIQ</a:t>
            </a:r>
          </a:p>
          <a:p>
            <a:pPr algn="ctr">
              <a:lnSpc>
                <a:spcPts val="2781"/>
              </a:lnSpc>
            </a:pPr>
            <a:endParaRPr lang="en-US" sz="2317">
              <a:solidFill>
                <a:srgbClr val="424242"/>
              </a:solidFill>
              <a:latin typeface="Calibri (MS)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9091622" y="7850004"/>
            <a:ext cx="2308361" cy="34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 dirty="0">
                <a:solidFill>
                  <a:srgbClr val="424242"/>
                </a:solidFill>
                <a:latin typeface="Calibri (MS) Bold"/>
              </a:rPr>
              <a:t>PD&amp;I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372157" y="3423866"/>
            <a:ext cx="117848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>
                <a:solidFill>
                  <a:srgbClr val="424242"/>
                </a:solidFill>
                <a:latin typeface="Calibri (MS)"/>
              </a:rPr>
              <a:t>Citologia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433166" y="5395242"/>
            <a:ext cx="2151947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Solução</a:t>
            </a:r>
          </a:p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Fixadora</a:t>
            </a:r>
          </a:p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Validada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519525" y="4220506"/>
            <a:ext cx="230836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Imuno-Histo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195510" y="1644798"/>
            <a:ext cx="230836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Rastreabilidade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160052" y="690238"/>
            <a:ext cx="230836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 Bold"/>
              </a:rPr>
              <a:t>KFBIO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245802" y="769240"/>
            <a:ext cx="230836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 Bold"/>
              </a:rPr>
              <a:t>REKBIO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396500" y="8696037"/>
            <a:ext cx="1839562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3"/>
              </a:lnSpc>
            </a:pPr>
            <a:r>
              <a:rPr lang="en-US" sz="2028">
                <a:solidFill>
                  <a:srgbClr val="424242"/>
                </a:solidFill>
                <a:latin typeface="Calibri (MS)"/>
              </a:rPr>
              <a:t>Educação</a:t>
            </a:r>
          </a:p>
          <a:p>
            <a:pPr algn="ctr">
              <a:lnSpc>
                <a:spcPts val="2433"/>
              </a:lnSpc>
            </a:pPr>
            <a:r>
              <a:rPr lang="en-US" sz="2028">
                <a:solidFill>
                  <a:srgbClr val="424242"/>
                </a:solidFill>
                <a:latin typeface="Calibri (MS)"/>
              </a:rPr>
              <a:t>Patologia</a:t>
            </a:r>
          </a:p>
        </p:txBody>
      </p:sp>
      <p:sp>
        <p:nvSpPr>
          <p:cNvPr id="59" name="TextBox 59"/>
          <p:cNvSpPr txBox="1"/>
          <p:nvPr/>
        </p:nvSpPr>
        <p:spPr>
          <a:xfrm rot="1360635">
            <a:off x="13934313" y="5552748"/>
            <a:ext cx="183956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2099">
                <a:solidFill>
                  <a:srgbClr val="424242"/>
                </a:solidFill>
                <a:latin typeface="Calibri (MS)"/>
              </a:rPr>
              <a:t>Sistema de</a:t>
            </a:r>
          </a:p>
        </p:txBody>
      </p:sp>
      <p:sp>
        <p:nvSpPr>
          <p:cNvPr id="60" name="TextBox 60"/>
          <p:cNvSpPr txBox="1"/>
          <p:nvPr/>
        </p:nvSpPr>
        <p:spPr>
          <a:xfrm rot="1360635">
            <a:off x="13826291" y="5816513"/>
            <a:ext cx="183956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2099">
                <a:solidFill>
                  <a:srgbClr val="424242"/>
                </a:solidFill>
                <a:latin typeface="Calibri (MS)"/>
              </a:rPr>
              <a:t>detecção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1519525" y="3448619"/>
            <a:ext cx="230836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 Bold"/>
              </a:rPr>
              <a:t>EASYPATH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207075" y="1989228"/>
            <a:ext cx="230836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Scanner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207075" y="2294455"/>
            <a:ext cx="230836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317">
                <a:solidFill>
                  <a:srgbClr val="424242"/>
                </a:solidFill>
                <a:latin typeface="Calibri (MS)"/>
              </a:rPr>
              <a:t>I.A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304438" y="9324687"/>
            <a:ext cx="183956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883">
                <a:solidFill>
                  <a:srgbClr val="424242"/>
                </a:solidFill>
                <a:latin typeface="Calibri (MS)"/>
              </a:rPr>
              <a:t>Unifesp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1303562" y="9525000"/>
            <a:ext cx="183956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883">
                <a:solidFill>
                  <a:srgbClr val="424242"/>
                </a:solidFill>
                <a:latin typeface="Calibri (MS)"/>
              </a:rPr>
              <a:t>UFABC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1274850" y="9220200"/>
            <a:ext cx="183956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1883">
                <a:solidFill>
                  <a:srgbClr val="424242"/>
                </a:solidFill>
                <a:latin typeface="Calibri (MS)"/>
              </a:rPr>
              <a:t>Digital</a:t>
            </a:r>
          </a:p>
        </p:txBody>
      </p:sp>
      <p:sp>
        <p:nvSpPr>
          <p:cNvPr id="67" name="AutoShape 67"/>
          <p:cNvSpPr/>
          <p:nvPr/>
        </p:nvSpPr>
        <p:spPr>
          <a:xfrm flipV="1">
            <a:off x="11001092" y="6502984"/>
            <a:ext cx="3695594" cy="1304624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8" name="AutoShape 68"/>
          <p:cNvSpPr/>
          <p:nvPr/>
        </p:nvSpPr>
        <p:spPr>
          <a:xfrm>
            <a:off x="5256263" y="6031816"/>
            <a:ext cx="4216743" cy="1783877"/>
          </a:xfrm>
          <a:prstGeom prst="line">
            <a:avLst/>
          </a:prstGeom>
          <a:ln w="28575" cap="rnd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9" name="Freeform 69"/>
          <p:cNvSpPr/>
          <p:nvPr/>
        </p:nvSpPr>
        <p:spPr>
          <a:xfrm>
            <a:off x="717461" y="418465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820" y="4134137"/>
            <a:ext cx="15744360" cy="5945721"/>
          </a:xfrm>
          <a:custGeom>
            <a:avLst/>
            <a:gdLst/>
            <a:ahLst/>
            <a:cxnLst/>
            <a:rect l="l" t="t" r="r" b="b"/>
            <a:pathLst>
              <a:path w="15744360" h="5945721">
                <a:moveTo>
                  <a:pt x="0" y="0"/>
                </a:moveTo>
                <a:lnTo>
                  <a:pt x="15744360" y="0"/>
                </a:lnTo>
                <a:lnTo>
                  <a:pt x="15744360" y="5945720"/>
                </a:lnTo>
                <a:lnTo>
                  <a:pt x="0" y="594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7" t="-66047" r="-76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2873715" y="582930"/>
            <a:ext cx="1254056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Ferramentas diagnósticas</a:t>
            </a:r>
          </a:p>
        </p:txBody>
      </p:sp>
      <p:sp>
        <p:nvSpPr>
          <p:cNvPr id="4" name="Freeform 4"/>
          <p:cNvSpPr/>
          <p:nvPr/>
        </p:nvSpPr>
        <p:spPr>
          <a:xfrm>
            <a:off x="717461" y="418465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24838" y="567104"/>
            <a:ext cx="1254056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Citologia Ginecológica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24838" y="1452029"/>
            <a:ext cx="12540569" cy="82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Calibri (MS)"/>
              </a:rPr>
              <a:t>Convencional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49758" y="1535479"/>
            <a:ext cx="15188484" cy="8183635"/>
            <a:chOff x="0" y="0"/>
            <a:chExt cx="20251312" cy="10911513"/>
          </a:xfrm>
        </p:grpSpPr>
        <p:sp>
          <p:nvSpPr>
            <p:cNvPr id="5" name="Freeform 5"/>
            <p:cNvSpPr/>
            <p:nvPr/>
          </p:nvSpPr>
          <p:spPr>
            <a:xfrm>
              <a:off x="0" y="2719342"/>
              <a:ext cx="14563860" cy="8192172"/>
            </a:xfrm>
            <a:custGeom>
              <a:avLst/>
              <a:gdLst/>
              <a:ahLst/>
              <a:cxnLst/>
              <a:rect l="l" t="t" r="r" b="b"/>
              <a:pathLst>
                <a:path w="14563860" h="8192172">
                  <a:moveTo>
                    <a:pt x="0" y="0"/>
                  </a:moveTo>
                  <a:lnTo>
                    <a:pt x="14563860" y="0"/>
                  </a:lnTo>
                  <a:lnTo>
                    <a:pt x="14563860" y="8192171"/>
                  </a:lnTo>
                  <a:lnTo>
                    <a:pt x="0" y="8192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323522" y="7097537"/>
              <a:ext cx="4927791" cy="2892399"/>
            </a:xfrm>
            <a:custGeom>
              <a:avLst/>
              <a:gdLst/>
              <a:ahLst/>
              <a:cxnLst/>
              <a:rect l="l" t="t" r="r" b="b"/>
              <a:pathLst>
                <a:path w="4927791" h="2892399">
                  <a:moveTo>
                    <a:pt x="0" y="0"/>
                  </a:moveTo>
                  <a:lnTo>
                    <a:pt x="4927790" y="0"/>
                  </a:lnTo>
                  <a:lnTo>
                    <a:pt x="4927790" y="2892399"/>
                  </a:lnTo>
                  <a:lnTo>
                    <a:pt x="0" y="2892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5600724" y="0"/>
              <a:ext cx="3348252" cy="4481775"/>
            </a:xfrm>
            <a:custGeom>
              <a:avLst/>
              <a:gdLst/>
              <a:ahLst/>
              <a:cxnLst/>
              <a:rect l="l" t="t" r="r" b="b"/>
              <a:pathLst>
                <a:path w="3348252" h="4481775">
                  <a:moveTo>
                    <a:pt x="0" y="0"/>
                  </a:moveTo>
                  <a:lnTo>
                    <a:pt x="3348252" y="0"/>
                  </a:lnTo>
                  <a:lnTo>
                    <a:pt x="3348252" y="4481775"/>
                  </a:lnTo>
                  <a:lnTo>
                    <a:pt x="0" y="4481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600724" y="10165814"/>
              <a:ext cx="4650588" cy="604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dirty="0" err="1">
                  <a:solidFill>
                    <a:srgbClr val="000000"/>
                  </a:solidFill>
                  <a:latin typeface="Calibri (MS)"/>
                </a:rPr>
                <a:t>Fixador</a:t>
              </a:r>
              <a:r>
                <a:rPr lang="en-US" sz="2500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libri (MS)"/>
                </a:rPr>
                <a:t>celular</a:t>
              </a:r>
              <a:endParaRPr lang="en-US" sz="2500" dirty="0">
                <a:solidFill>
                  <a:srgbClr val="000000"/>
                </a:solidFill>
                <a:latin typeface="Calibri (MS)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155126" y="4566047"/>
              <a:ext cx="4650588" cy="604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Calibri (MS)"/>
                </a:rPr>
                <a:t>George e Mary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155126" y="5065578"/>
              <a:ext cx="4650588" cy="604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Calibri (MS)"/>
                </a:rPr>
                <a:t>Papanicolaou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55126" y="5565108"/>
              <a:ext cx="4650588" cy="604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Calibri (MS)"/>
                </a:rPr>
                <a:t>1928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17461" y="418465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7745" y="2308404"/>
            <a:ext cx="3092837" cy="2269369"/>
          </a:xfrm>
          <a:custGeom>
            <a:avLst/>
            <a:gdLst/>
            <a:ahLst/>
            <a:cxnLst/>
            <a:rect l="l" t="t" r="r" b="b"/>
            <a:pathLst>
              <a:path w="3092837" h="2269369">
                <a:moveTo>
                  <a:pt x="0" y="0"/>
                </a:moveTo>
                <a:lnTo>
                  <a:pt x="3092837" y="0"/>
                </a:lnTo>
                <a:lnTo>
                  <a:pt x="3092837" y="2269369"/>
                </a:lnTo>
                <a:lnTo>
                  <a:pt x="0" y="22693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279939">
            <a:off x="3144445" y="3442427"/>
            <a:ext cx="2925467" cy="2493961"/>
          </a:xfrm>
          <a:custGeom>
            <a:avLst/>
            <a:gdLst/>
            <a:ahLst/>
            <a:cxnLst/>
            <a:rect l="l" t="t" r="r" b="b"/>
            <a:pathLst>
              <a:path w="2925467" h="2493961">
                <a:moveTo>
                  <a:pt x="0" y="0"/>
                </a:moveTo>
                <a:lnTo>
                  <a:pt x="2925467" y="0"/>
                </a:lnTo>
                <a:lnTo>
                  <a:pt x="2925467" y="2493960"/>
                </a:lnTo>
                <a:lnTo>
                  <a:pt x="0" y="2493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3786294" y="2521262"/>
            <a:ext cx="3213961" cy="3343523"/>
          </a:xfrm>
          <a:custGeom>
            <a:avLst/>
            <a:gdLst/>
            <a:ahLst/>
            <a:cxnLst/>
            <a:rect l="l" t="t" r="r" b="b"/>
            <a:pathLst>
              <a:path w="3213961" h="3343523">
                <a:moveTo>
                  <a:pt x="0" y="0"/>
                </a:moveTo>
                <a:lnTo>
                  <a:pt x="3213961" y="0"/>
                </a:lnTo>
                <a:lnTo>
                  <a:pt x="3213961" y="3343523"/>
                </a:lnTo>
                <a:lnTo>
                  <a:pt x="0" y="33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5492830">
            <a:off x="10610759" y="3360231"/>
            <a:ext cx="3041143" cy="2115370"/>
          </a:xfrm>
          <a:custGeom>
            <a:avLst/>
            <a:gdLst/>
            <a:ahLst/>
            <a:cxnLst/>
            <a:rect l="l" t="t" r="r" b="b"/>
            <a:pathLst>
              <a:path w="3041143" h="2115370">
                <a:moveTo>
                  <a:pt x="0" y="0"/>
                </a:moveTo>
                <a:lnTo>
                  <a:pt x="3041144" y="0"/>
                </a:lnTo>
                <a:lnTo>
                  <a:pt x="3041144" y="2115371"/>
                </a:lnTo>
                <a:lnTo>
                  <a:pt x="0" y="2115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402" t="-55754" r="-610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830362" y="2540818"/>
            <a:ext cx="2787306" cy="3611720"/>
          </a:xfrm>
          <a:custGeom>
            <a:avLst/>
            <a:gdLst/>
            <a:ahLst/>
            <a:cxnLst/>
            <a:rect l="l" t="t" r="r" b="b"/>
            <a:pathLst>
              <a:path w="2787306" h="3611720">
                <a:moveTo>
                  <a:pt x="0" y="0"/>
                </a:moveTo>
                <a:lnTo>
                  <a:pt x="2787306" y="0"/>
                </a:lnTo>
                <a:lnTo>
                  <a:pt x="2787306" y="3611720"/>
                </a:lnTo>
                <a:lnTo>
                  <a:pt x="0" y="361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109169">
            <a:off x="4149665" y="3140782"/>
            <a:ext cx="1397216" cy="354543"/>
          </a:xfrm>
          <a:custGeom>
            <a:avLst/>
            <a:gdLst/>
            <a:ahLst/>
            <a:cxnLst/>
            <a:rect l="l" t="t" r="r" b="b"/>
            <a:pathLst>
              <a:path w="1397216" h="354543">
                <a:moveTo>
                  <a:pt x="0" y="0"/>
                </a:moveTo>
                <a:lnTo>
                  <a:pt x="1397216" y="0"/>
                </a:lnTo>
                <a:lnTo>
                  <a:pt x="1397216" y="354543"/>
                </a:lnTo>
                <a:lnTo>
                  <a:pt x="0" y="354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7326424" y="2201813"/>
            <a:ext cx="1166938" cy="319449"/>
          </a:xfrm>
          <a:custGeom>
            <a:avLst/>
            <a:gdLst/>
            <a:ahLst/>
            <a:cxnLst/>
            <a:rect l="l" t="t" r="r" b="b"/>
            <a:pathLst>
              <a:path w="1166938" h="319449">
                <a:moveTo>
                  <a:pt x="0" y="0"/>
                </a:moveTo>
                <a:lnTo>
                  <a:pt x="1166937" y="0"/>
                </a:lnTo>
                <a:lnTo>
                  <a:pt x="1166937" y="319449"/>
                </a:lnTo>
                <a:lnTo>
                  <a:pt x="0" y="3194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 rot="738733">
            <a:off x="10034199" y="2429148"/>
            <a:ext cx="1166938" cy="319449"/>
          </a:xfrm>
          <a:custGeom>
            <a:avLst/>
            <a:gdLst/>
            <a:ahLst/>
            <a:cxnLst/>
            <a:rect l="l" t="t" r="r" b="b"/>
            <a:pathLst>
              <a:path w="1166938" h="319449">
                <a:moveTo>
                  <a:pt x="0" y="0"/>
                </a:moveTo>
                <a:lnTo>
                  <a:pt x="1166938" y="0"/>
                </a:lnTo>
                <a:lnTo>
                  <a:pt x="1166938" y="319449"/>
                </a:lnTo>
                <a:lnTo>
                  <a:pt x="0" y="3194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1495463">
            <a:off x="13101268" y="2777119"/>
            <a:ext cx="1166938" cy="319449"/>
          </a:xfrm>
          <a:custGeom>
            <a:avLst/>
            <a:gdLst/>
            <a:ahLst/>
            <a:cxnLst/>
            <a:rect l="l" t="t" r="r" b="b"/>
            <a:pathLst>
              <a:path w="1166938" h="319449">
                <a:moveTo>
                  <a:pt x="0" y="0"/>
                </a:moveTo>
                <a:lnTo>
                  <a:pt x="1166937" y="0"/>
                </a:lnTo>
                <a:lnTo>
                  <a:pt x="1166937" y="319449"/>
                </a:lnTo>
                <a:lnTo>
                  <a:pt x="0" y="3194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5733262" y="2484990"/>
            <a:ext cx="1471181" cy="2743040"/>
          </a:xfrm>
          <a:custGeom>
            <a:avLst/>
            <a:gdLst/>
            <a:ahLst/>
            <a:cxnLst/>
            <a:rect l="l" t="t" r="r" b="b"/>
            <a:pathLst>
              <a:path w="1471181" h="2743040">
                <a:moveTo>
                  <a:pt x="0" y="0"/>
                </a:moveTo>
                <a:lnTo>
                  <a:pt x="1471181" y="0"/>
                </a:lnTo>
                <a:lnTo>
                  <a:pt x="1471181" y="2743040"/>
                </a:lnTo>
                <a:lnTo>
                  <a:pt x="0" y="27430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5954830" y="5302591"/>
            <a:ext cx="735590" cy="1699894"/>
          </a:xfrm>
          <a:custGeom>
            <a:avLst/>
            <a:gdLst/>
            <a:ahLst/>
            <a:cxnLst/>
            <a:rect l="l" t="t" r="r" b="b"/>
            <a:pathLst>
              <a:path w="735590" h="1699894">
                <a:moveTo>
                  <a:pt x="0" y="0"/>
                </a:moveTo>
                <a:lnTo>
                  <a:pt x="735590" y="0"/>
                </a:lnTo>
                <a:lnTo>
                  <a:pt x="735590" y="1699894"/>
                </a:lnTo>
                <a:lnTo>
                  <a:pt x="0" y="1699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2272461" y="353343"/>
            <a:ext cx="1254056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Citologia Ginecológica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2461" y="1065902"/>
            <a:ext cx="12540569" cy="82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Calibri (MS)"/>
              </a:rPr>
              <a:t>base líquida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162148" y="733302"/>
            <a:ext cx="2694853" cy="846949"/>
          </a:xfrm>
          <a:custGeom>
            <a:avLst/>
            <a:gdLst/>
            <a:ahLst/>
            <a:cxnLst/>
            <a:rect l="l" t="t" r="r" b="b"/>
            <a:pathLst>
              <a:path w="2694853" h="846949">
                <a:moveTo>
                  <a:pt x="0" y="0"/>
                </a:moveTo>
                <a:lnTo>
                  <a:pt x="2694853" y="0"/>
                </a:lnTo>
                <a:lnTo>
                  <a:pt x="2694853" y="846949"/>
                </a:lnTo>
                <a:lnTo>
                  <a:pt x="0" y="84694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6794" t="-236671" r="-93489" b="-43344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2866730" y="7074560"/>
            <a:ext cx="2014499" cy="2461131"/>
          </a:xfrm>
          <a:custGeom>
            <a:avLst/>
            <a:gdLst/>
            <a:ahLst/>
            <a:cxnLst/>
            <a:rect l="l" t="t" r="r" b="b"/>
            <a:pathLst>
              <a:path w="2014499" h="2461131">
                <a:moveTo>
                  <a:pt x="0" y="0"/>
                </a:moveTo>
                <a:lnTo>
                  <a:pt x="2014498" y="0"/>
                </a:lnTo>
                <a:lnTo>
                  <a:pt x="2014498" y="2461131"/>
                </a:lnTo>
                <a:lnTo>
                  <a:pt x="0" y="24611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6531439" y="6031254"/>
            <a:ext cx="4049018" cy="38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libri (MS)"/>
              </a:rPr>
              <a:t> Citologia em base líquida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88015" y="6040779"/>
            <a:ext cx="3185964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</a:rPr>
              <a:t>Coloração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</a:rPr>
              <a:t>Método Papanicolaou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57186" y="5975036"/>
            <a:ext cx="2113508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</a:rPr>
              <a:t>Microscopia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</a:rPr>
              <a:t>Scanner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92379" y="4757126"/>
            <a:ext cx="1883569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libri (MS)"/>
              </a:rPr>
              <a:t>Coleta da amostra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libri (MS)"/>
              </a:rPr>
              <a:t>colo do útero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19065" y="7012010"/>
            <a:ext cx="6807121" cy="43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Calibri (MS) Bold"/>
              </a:rPr>
              <a:t>Pesquisa do Papilomavírus Humano (HPV)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19065" y="7429841"/>
            <a:ext cx="6807121" cy="43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Calibri (MS) Bold"/>
              </a:rPr>
              <a:t>Biologia molecular</a:t>
            </a:r>
          </a:p>
        </p:txBody>
      </p:sp>
      <p:sp>
        <p:nvSpPr>
          <p:cNvPr id="23" name="Freeform 23"/>
          <p:cNvSpPr/>
          <p:nvPr/>
        </p:nvSpPr>
        <p:spPr>
          <a:xfrm rot="7225669">
            <a:off x="14809806" y="7365366"/>
            <a:ext cx="1166938" cy="319449"/>
          </a:xfrm>
          <a:custGeom>
            <a:avLst/>
            <a:gdLst/>
            <a:ahLst/>
            <a:cxnLst/>
            <a:rect l="l" t="t" r="r" b="b"/>
            <a:pathLst>
              <a:path w="1166938" h="319449">
                <a:moveTo>
                  <a:pt x="0" y="0"/>
                </a:moveTo>
                <a:lnTo>
                  <a:pt x="1166937" y="0"/>
                </a:lnTo>
                <a:lnTo>
                  <a:pt x="1166937" y="319449"/>
                </a:lnTo>
                <a:lnTo>
                  <a:pt x="0" y="3194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9604837" y="8032890"/>
            <a:ext cx="3185693" cy="74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3">
                <a:solidFill>
                  <a:srgbClr val="000000"/>
                </a:solidFill>
                <a:latin typeface="Calibri (MS)"/>
              </a:rPr>
              <a:t>Laudo técnico</a:t>
            </a:r>
          </a:p>
          <a:p>
            <a:pPr algn="ctr">
              <a:lnSpc>
                <a:spcPts val="2875"/>
              </a:lnSpc>
            </a:pPr>
            <a:r>
              <a:rPr lang="en-US" sz="2053">
                <a:solidFill>
                  <a:srgbClr val="000000"/>
                </a:solidFill>
                <a:latin typeface="Calibri (MS)"/>
              </a:rPr>
              <a:t>I.A</a:t>
            </a:r>
          </a:p>
        </p:txBody>
      </p:sp>
      <p:sp>
        <p:nvSpPr>
          <p:cNvPr id="25" name="Freeform 25"/>
          <p:cNvSpPr/>
          <p:nvPr/>
        </p:nvSpPr>
        <p:spPr>
          <a:xfrm>
            <a:off x="717461" y="418465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2784583" y="8109090"/>
            <a:ext cx="7228976" cy="1662664"/>
          </a:xfrm>
          <a:custGeom>
            <a:avLst/>
            <a:gdLst/>
            <a:ahLst/>
            <a:cxnLst/>
            <a:rect l="l" t="t" r="r" b="b"/>
            <a:pathLst>
              <a:path w="7228976" h="1662664">
                <a:moveTo>
                  <a:pt x="0" y="0"/>
                </a:moveTo>
                <a:lnTo>
                  <a:pt x="7228977" y="0"/>
                </a:lnTo>
                <a:lnTo>
                  <a:pt x="7228977" y="1662665"/>
                </a:lnTo>
                <a:lnTo>
                  <a:pt x="0" y="16626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32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3456584" y="8411878"/>
            <a:ext cx="5663529" cy="102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2"/>
              </a:lnSpc>
            </a:pPr>
            <a:r>
              <a:rPr lang="en-US" sz="2816">
                <a:solidFill>
                  <a:srgbClr val="000000"/>
                </a:solidFill>
                <a:latin typeface="Calibri (MS) Bold"/>
              </a:rPr>
              <a:t>É possível diminuir  o custo</a:t>
            </a:r>
          </a:p>
          <a:p>
            <a:pPr algn="ctr">
              <a:lnSpc>
                <a:spcPts val="3942"/>
              </a:lnSpc>
            </a:pPr>
            <a:r>
              <a:rPr lang="en-US" sz="2816">
                <a:solidFill>
                  <a:srgbClr val="000000"/>
                </a:solidFill>
                <a:latin typeface="Calibri (MS) Bold"/>
              </a:rPr>
              <a:t>do exame?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8764" y="1437847"/>
            <a:ext cx="3270537" cy="1096959"/>
          </a:xfrm>
          <a:custGeom>
            <a:avLst/>
            <a:gdLst/>
            <a:ahLst/>
            <a:cxnLst/>
            <a:rect l="l" t="t" r="r" b="b"/>
            <a:pathLst>
              <a:path w="3270537" h="1096959">
                <a:moveTo>
                  <a:pt x="0" y="0"/>
                </a:moveTo>
                <a:lnTo>
                  <a:pt x="3270537" y="0"/>
                </a:lnTo>
                <a:lnTo>
                  <a:pt x="3270537" y="1096958"/>
                </a:lnTo>
                <a:lnTo>
                  <a:pt x="0" y="109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5128" t="-236671" r="-104073" b="-433442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5238516" y="2559815"/>
            <a:ext cx="3086100" cy="845152"/>
            <a:chOff x="0" y="0"/>
            <a:chExt cx="812800" cy="22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22592"/>
            </a:xfrm>
            <a:custGeom>
              <a:avLst/>
              <a:gdLst/>
              <a:ahLst/>
              <a:cxnLst/>
              <a:rect l="l" t="t" r="r" b="b"/>
              <a:pathLst>
                <a:path w="812800" h="222592">
                  <a:moveTo>
                    <a:pt x="111296" y="0"/>
                  </a:moveTo>
                  <a:lnTo>
                    <a:pt x="701504" y="0"/>
                  </a:lnTo>
                  <a:cubicBezTo>
                    <a:pt x="731022" y="0"/>
                    <a:pt x="759330" y="11726"/>
                    <a:pt x="780202" y="32598"/>
                  </a:cubicBezTo>
                  <a:cubicBezTo>
                    <a:pt x="801074" y="53470"/>
                    <a:pt x="812800" y="81778"/>
                    <a:pt x="812800" y="111296"/>
                  </a:cubicBezTo>
                  <a:lnTo>
                    <a:pt x="812800" y="111296"/>
                  </a:lnTo>
                  <a:cubicBezTo>
                    <a:pt x="812800" y="172763"/>
                    <a:pt x="762971" y="222592"/>
                    <a:pt x="701504" y="222592"/>
                  </a:cubicBezTo>
                  <a:lnTo>
                    <a:pt x="111296" y="222592"/>
                  </a:lnTo>
                  <a:cubicBezTo>
                    <a:pt x="81778" y="222592"/>
                    <a:pt x="53470" y="210866"/>
                    <a:pt x="32598" y="189994"/>
                  </a:cubicBezTo>
                  <a:cubicBezTo>
                    <a:pt x="11726" y="169122"/>
                    <a:pt x="0" y="140813"/>
                    <a:pt x="0" y="111296"/>
                  </a:cubicBezTo>
                  <a:lnTo>
                    <a:pt x="0" y="111296"/>
                  </a:lnTo>
                  <a:cubicBezTo>
                    <a:pt x="0" y="81778"/>
                    <a:pt x="11726" y="53470"/>
                    <a:pt x="32598" y="32598"/>
                  </a:cubicBezTo>
                  <a:cubicBezTo>
                    <a:pt x="53470" y="11726"/>
                    <a:pt x="81778" y="0"/>
                    <a:pt x="1112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270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944100" y="1028700"/>
            <a:ext cx="7315200" cy="1915252"/>
          </a:xfrm>
          <a:custGeom>
            <a:avLst/>
            <a:gdLst/>
            <a:ahLst/>
            <a:cxnLst/>
            <a:rect l="l" t="t" r="r" b="b"/>
            <a:pathLst>
              <a:path w="7315200" h="1915252">
                <a:moveTo>
                  <a:pt x="0" y="0"/>
                </a:moveTo>
                <a:lnTo>
                  <a:pt x="7315200" y="0"/>
                </a:lnTo>
                <a:lnTo>
                  <a:pt x="7315200" y="1915252"/>
                </a:lnTo>
                <a:lnTo>
                  <a:pt x="0" y="1915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5085290" y="6974407"/>
            <a:ext cx="3253275" cy="1087616"/>
            <a:chOff x="0" y="0"/>
            <a:chExt cx="4337700" cy="1450154"/>
          </a:xfrm>
        </p:grpSpPr>
        <p:grpSp>
          <p:nvGrpSpPr>
            <p:cNvPr id="8" name="Group 8"/>
            <p:cNvGrpSpPr/>
            <p:nvPr/>
          </p:nvGrpSpPr>
          <p:grpSpPr>
            <a:xfrm>
              <a:off x="222900" y="0"/>
              <a:ext cx="4114800" cy="875396"/>
              <a:chOff x="0" y="0"/>
              <a:chExt cx="812800" cy="17291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17291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72918">
                    <a:moveTo>
                      <a:pt x="86459" y="0"/>
                    </a:moveTo>
                    <a:lnTo>
                      <a:pt x="726341" y="0"/>
                    </a:lnTo>
                    <a:cubicBezTo>
                      <a:pt x="749271" y="0"/>
                      <a:pt x="771263" y="9109"/>
                      <a:pt x="787477" y="25323"/>
                    </a:cubicBezTo>
                    <a:cubicBezTo>
                      <a:pt x="803691" y="41537"/>
                      <a:pt x="812800" y="63529"/>
                      <a:pt x="812800" y="86459"/>
                    </a:cubicBezTo>
                    <a:lnTo>
                      <a:pt x="812800" y="86459"/>
                    </a:lnTo>
                    <a:cubicBezTo>
                      <a:pt x="812800" y="134209"/>
                      <a:pt x="774091" y="172918"/>
                      <a:pt x="726341" y="172918"/>
                    </a:cubicBezTo>
                    <a:lnTo>
                      <a:pt x="86459" y="172918"/>
                    </a:lnTo>
                    <a:cubicBezTo>
                      <a:pt x="63529" y="172918"/>
                      <a:pt x="41537" y="163809"/>
                      <a:pt x="25323" y="147595"/>
                    </a:cubicBezTo>
                    <a:cubicBezTo>
                      <a:pt x="9109" y="131380"/>
                      <a:pt x="0" y="109389"/>
                      <a:pt x="0" y="86459"/>
                    </a:cubicBezTo>
                    <a:lnTo>
                      <a:pt x="0" y="86459"/>
                    </a:lnTo>
                    <a:cubicBezTo>
                      <a:pt x="0" y="63529"/>
                      <a:pt x="9109" y="41537"/>
                      <a:pt x="25323" y="25323"/>
                    </a:cubicBezTo>
                    <a:cubicBezTo>
                      <a:pt x="41537" y="9109"/>
                      <a:pt x="63529" y="0"/>
                      <a:pt x="8645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220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574758"/>
              <a:ext cx="4114800" cy="875396"/>
              <a:chOff x="0" y="0"/>
              <a:chExt cx="812800" cy="17291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17291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72918">
                    <a:moveTo>
                      <a:pt x="86459" y="0"/>
                    </a:moveTo>
                    <a:lnTo>
                      <a:pt x="726341" y="0"/>
                    </a:lnTo>
                    <a:cubicBezTo>
                      <a:pt x="749271" y="0"/>
                      <a:pt x="771263" y="9109"/>
                      <a:pt x="787477" y="25323"/>
                    </a:cubicBezTo>
                    <a:cubicBezTo>
                      <a:pt x="803691" y="41537"/>
                      <a:pt x="812800" y="63529"/>
                      <a:pt x="812800" y="86459"/>
                    </a:cubicBezTo>
                    <a:lnTo>
                      <a:pt x="812800" y="86459"/>
                    </a:lnTo>
                    <a:cubicBezTo>
                      <a:pt x="812800" y="134209"/>
                      <a:pt x="774091" y="172918"/>
                      <a:pt x="726341" y="172918"/>
                    </a:cubicBezTo>
                    <a:lnTo>
                      <a:pt x="86459" y="172918"/>
                    </a:lnTo>
                    <a:cubicBezTo>
                      <a:pt x="63529" y="172918"/>
                      <a:pt x="41537" y="163809"/>
                      <a:pt x="25323" y="147595"/>
                    </a:cubicBezTo>
                    <a:cubicBezTo>
                      <a:pt x="9109" y="131380"/>
                      <a:pt x="0" y="109389"/>
                      <a:pt x="0" y="86459"/>
                    </a:cubicBezTo>
                    <a:lnTo>
                      <a:pt x="0" y="86459"/>
                    </a:lnTo>
                    <a:cubicBezTo>
                      <a:pt x="0" y="63529"/>
                      <a:pt x="9109" y="41537"/>
                      <a:pt x="25323" y="25323"/>
                    </a:cubicBezTo>
                    <a:cubicBezTo>
                      <a:pt x="41537" y="9109"/>
                      <a:pt x="63529" y="0"/>
                      <a:pt x="8645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812800" cy="220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4678676" y="7189216"/>
            <a:ext cx="3428241" cy="612729"/>
            <a:chOff x="0" y="0"/>
            <a:chExt cx="4570988" cy="816972"/>
          </a:xfrm>
        </p:grpSpPr>
        <p:grpSp>
          <p:nvGrpSpPr>
            <p:cNvPr id="15" name="Group 15"/>
            <p:cNvGrpSpPr/>
            <p:nvPr/>
          </p:nvGrpSpPr>
          <p:grpSpPr>
            <a:xfrm>
              <a:off x="456188" y="0"/>
              <a:ext cx="4114800" cy="493171"/>
              <a:chOff x="0" y="0"/>
              <a:chExt cx="812800" cy="9741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9741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7417">
                    <a:moveTo>
                      <a:pt x="48708" y="0"/>
                    </a:moveTo>
                    <a:lnTo>
                      <a:pt x="764092" y="0"/>
                    </a:lnTo>
                    <a:cubicBezTo>
                      <a:pt x="777010" y="0"/>
                      <a:pt x="789399" y="5132"/>
                      <a:pt x="798534" y="14266"/>
                    </a:cubicBezTo>
                    <a:cubicBezTo>
                      <a:pt x="807668" y="23401"/>
                      <a:pt x="812800" y="35790"/>
                      <a:pt x="812800" y="48708"/>
                    </a:cubicBezTo>
                    <a:lnTo>
                      <a:pt x="812800" y="48708"/>
                    </a:lnTo>
                    <a:cubicBezTo>
                      <a:pt x="812800" y="75609"/>
                      <a:pt x="790993" y="97417"/>
                      <a:pt x="764092" y="97417"/>
                    </a:cubicBezTo>
                    <a:lnTo>
                      <a:pt x="48708" y="97417"/>
                    </a:lnTo>
                    <a:cubicBezTo>
                      <a:pt x="35790" y="97417"/>
                      <a:pt x="23401" y="92285"/>
                      <a:pt x="14266" y="83150"/>
                    </a:cubicBezTo>
                    <a:cubicBezTo>
                      <a:pt x="5132" y="74016"/>
                      <a:pt x="0" y="61627"/>
                      <a:pt x="0" y="48708"/>
                    </a:cubicBezTo>
                    <a:lnTo>
                      <a:pt x="0" y="48708"/>
                    </a:lnTo>
                    <a:cubicBezTo>
                      <a:pt x="0" y="35790"/>
                      <a:pt x="5132" y="23401"/>
                      <a:pt x="14266" y="14266"/>
                    </a:cubicBezTo>
                    <a:cubicBezTo>
                      <a:pt x="23401" y="5132"/>
                      <a:pt x="35790" y="0"/>
                      <a:pt x="4870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12800" cy="1450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33288" y="323801"/>
              <a:ext cx="4114800" cy="493171"/>
              <a:chOff x="0" y="0"/>
              <a:chExt cx="812800" cy="9741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9741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7417">
                    <a:moveTo>
                      <a:pt x="48708" y="0"/>
                    </a:moveTo>
                    <a:lnTo>
                      <a:pt x="764092" y="0"/>
                    </a:lnTo>
                    <a:cubicBezTo>
                      <a:pt x="777010" y="0"/>
                      <a:pt x="789399" y="5132"/>
                      <a:pt x="798534" y="14266"/>
                    </a:cubicBezTo>
                    <a:cubicBezTo>
                      <a:pt x="807668" y="23401"/>
                      <a:pt x="812800" y="35790"/>
                      <a:pt x="812800" y="48708"/>
                    </a:cubicBezTo>
                    <a:lnTo>
                      <a:pt x="812800" y="48708"/>
                    </a:lnTo>
                    <a:cubicBezTo>
                      <a:pt x="812800" y="75609"/>
                      <a:pt x="790993" y="97417"/>
                      <a:pt x="764092" y="97417"/>
                    </a:cubicBezTo>
                    <a:lnTo>
                      <a:pt x="48708" y="97417"/>
                    </a:lnTo>
                    <a:cubicBezTo>
                      <a:pt x="35790" y="97417"/>
                      <a:pt x="23401" y="92285"/>
                      <a:pt x="14266" y="83150"/>
                    </a:cubicBezTo>
                    <a:cubicBezTo>
                      <a:pt x="5132" y="74016"/>
                      <a:pt x="0" y="61627"/>
                      <a:pt x="0" y="48708"/>
                    </a:cubicBezTo>
                    <a:lnTo>
                      <a:pt x="0" y="48708"/>
                    </a:lnTo>
                    <a:cubicBezTo>
                      <a:pt x="0" y="35790"/>
                      <a:pt x="5132" y="23401"/>
                      <a:pt x="14266" y="14266"/>
                    </a:cubicBezTo>
                    <a:cubicBezTo>
                      <a:pt x="23401" y="5132"/>
                      <a:pt x="35790" y="0"/>
                      <a:pt x="4870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812800" cy="1450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25335" y="196649"/>
              <a:ext cx="4159745" cy="148113"/>
              <a:chOff x="0" y="0"/>
              <a:chExt cx="812800" cy="2894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2894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941">
                    <a:moveTo>
                      <a:pt x="14470" y="0"/>
                    </a:moveTo>
                    <a:lnTo>
                      <a:pt x="798330" y="0"/>
                    </a:lnTo>
                    <a:cubicBezTo>
                      <a:pt x="802167" y="0"/>
                      <a:pt x="805848" y="1525"/>
                      <a:pt x="808562" y="4238"/>
                    </a:cubicBezTo>
                    <a:cubicBezTo>
                      <a:pt x="811275" y="6952"/>
                      <a:pt x="812800" y="10633"/>
                      <a:pt x="812800" y="14470"/>
                    </a:cubicBezTo>
                    <a:lnTo>
                      <a:pt x="812800" y="14470"/>
                    </a:lnTo>
                    <a:cubicBezTo>
                      <a:pt x="812800" y="22462"/>
                      <a:pt x="806321" y="28941"/>
                      <a:pt x="798330" y="28941"/>
                    </a:cubicBezTo>
                    <a:lnTo>
                      <a:pt x="14470" y="28941"/>
                    </a:lnTo>
                    <a:cubicBezTo>
                      <a:pt x="10633" y="28941"/>
                      <a:pt x="6952" y="27416"/>
                      <a:pt x="4238" y="24703"/>
                    </a:cubicBezTo>
                    <a:cubicBezTo>
                      <a:pt x="1525" y="21989"/>
                      <a:pt x="0" y="18308"/>
                      <a:pt x="0" y="14470"/>
                    </a:cubicBezTo>
                    <a:lnTo>
                      <a:pt x="0" y="14470"/>
                    </a:lnTo>
                    <a:cubicBezTo>
                      <a:pt x="0" y="10633"/>
                      <a:pt x="1525" y="6952"/>
                      <a:pt x="4238" y="4238"/>
                    </a:cubicBezTo>
                    <a:cubicBezTo>
                      <a:pt x="6952" y="1525"/>
                      <a:pt x="10633" y="0"/>
                      <a:pt x="144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812800" cy="76566"/>
              </a:xfrm>
              <a:prstGeom prst="rect">
                <a:avLst/>
              </a:prstGeom>
            </p:spPr>
            <p:txBody>
              <a:bodyPr lIns="51355" tIns="51355" rIns="51355" bIns="5135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293896"/>
              <a:ext cx="4159745" cy="148113"/>
              <a:chOff x="0" y="0"/>
              <a:chExt cx="812800" cy="2894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2894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941">
                    <a:moveTo>
                      <a:pt x="14470" y="0"/>
                    </a:moveTo>
                    <a:lnTo>
                      <a:pt x="798330" y="0"/>
                    </a:lnTo>
                    <a:cubicBezTo>
                      <a:pt x="802167" y="0"/>
                      <a:pt x="805848" y="1525"/>
                      <a:pt x="808562" y="4238"/>
                    </a:cubicBezTo>
                    <a:cubicBezTo>
                      <a:pt x="811275" y="6952"/>
                      <a:pt x="812800" y="10633"/>
                      <a:pt x="812800" y="14470"/>
                    </a:cubicBezTo>
                    <a:lnTo>
                      <a:pt x="812800" y="14470"/>
                    </a:lnTo>
                    <a:cubicBezTo>
                      <a:pt x="812800" y="22462"/>
                      <a:pt x="806321" y="28941"/>
                      <a:pt x="798330" y="28941"/>
                    </a:cubicBezTo>
                    <a:lnTo>
                      <a:pt x="14470" y="28941"/>
                    </a:lnTo>
                    <a:cubicBezTo>
                      <a:pt x="10633" y="28941"/>
                      <a:pt x="6952" y="27416"/>
                      <a:pt x="4238" y="24703"/>
                    </a:cubicBezTo>
                    <a:cubicBezTo>
                      <a:pt x="1525" y="21989"/>
                      <a:pt x="0" y="18308"/>
                      <a:pt x="0" y="14470"/>
                    </a:cubicBezTo>
                    <a:lnTo>
                      <a:pt x="0" y="14470"/>
                    </a:lnTo>
                    <a:cubicBezTo>
                      <a:pt x="0" y="10633"/>
                      <a:pt x="1525" y="6952"/>
                      <a:pt x="4238" y="4238"/>
                    </a:cubicBezTo>
                    <a:cubicBezTo>
                      <a:pt x="6952" y="1525"/>
                      <a:pt x="10633" y="0"/>
                      <a:pt x="144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812800" cy="76566"/>
              </a:xfrm>
              <a:prstGeom prst="rect">
                <a:avLst/>
              </a:prstGeom>
            </p:spPr>
            <p:txBody>
              <a:bodyPr lIns="51355" tIns="51355" rIns="51355" bIns="5135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4781313" y="7447797"/>
            <a:ext cx="3086100" cy="354149"/>
            <a:chOff x="0" y="0"/>
            <a:chExt cx="812800" cy="9327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93274"/>
            </a:xfrm>
            <a:custGeom>
              <a:avLst/>
              <a:gdLst/>
              <a:ahLst/>
              <a:cxnLst/>
              <a:rect l="l" t="t" r="r" b="b"/>
              <a:pathLst>
                <a:path w="812800" h="93274">
                  <a:moveTo>
                    <a:pt x="46637" y="0"/>
                  </a:moveTo>
                  <a:lnTo>
                    <a:pt x="766163" y="0"/>
                  </a:lnTo>
                  <a:cubicBezTo>
                    <a:pt x="791920" y="0"/>
                    <a:pt x="812800" y="20880"/>
                    <a:pt x="812800" y="46637"/>
                  </a:cubicBezTo>
                  <a:lnTo>
                    <a:pt x="812800" y="46637"/>
                  </a:lnTo>
                  <a:cubicBezTo>
                    <a:pt x="812800" y="72394"/>
                    <a:pt x="791920" y="93274"/>
                    <a:pt x="766163" y="93274"/>
                  </a:cubicBezTo>
                  <a:lnTo>
                    <a:pt x="46637" y="93274"/>
                  </a:lnTo>
                  <a:cubicBezTo>
                    <a:pt x="20880" y="93274"/>
                    <a:pt x="0" y="72394"/>
                    <a:pt x="0" y="46637"/>
                  </a:cubicBezTo>
                  <a:lnTo>
                    <a:pt x="0" y="46637"/>
                  </a:lnTo>
                  <a:cubicBezTo>
                    <a:pt x="0" y="20880"/>
                    <a:pt x="20880" y="0"/>
                    <a:pt x="466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140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077124" y="7412218"/>
            <a:ext cx="2494479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Arimo"/>
              </a:rPr>
              <a:t>Texto do seu parágrafo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5039867" y="7288393"/>
            <a:ext cx="3253275" cy="437152"/>
            <a:chOff x="0" y="0"/>
            <a:chExt cx="4337700" cy="582869"/>
          </a:xfrm>
        </p:grpSpPr>
        <p:grpSp>
          <p:nvGrpSpPr>
            <p:cNvPr id="32" name="Group 32"/>
            <p:cNvGrpSpPr/>
            <p:nvPr/>
          </p:nvGrpSpPr>
          <p:grpSpPr>
            <a:xfrm>
              <a:off x="222900" y="0"/>
              <a:ext cx="4114800" cy="351853"/>
              <a:chOff x="0" y="0"/>
              <a:chExt cx="812800" cy="6950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231016"/>
              <a:ext cx="4114800" cy="351853"/>
              <a:chOff x="0" y="0"/>
              <a:chExt cx="812800" cy="6950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>
            <a:off x="5238516" y="7785730"/>
            <a:ext cx="3253275" cy="437152"/>
            <a:chOff x="0" y="0"/>
            <a:chExt cx="4337700" cy="582869"/>
          </a:xfrm>
        </p:grpSpPr>
        <p:grpSp>
          <p:nvGrpSpPr>
            <p:cNvPr id="39" name="Group 39"/>
            <p:cNvGrpSpPr/>
            <p:nvPr/>
          </p:nvGrpSpPr>
          <p:grpSpPr>
            <a:xfrm>
              <a:off x="222900" y="0"/>
              <a:ext cx="4114800" cy="351853"/>
              <a:chOff x="0" y="0"/>
              <a:chExt cx="812800" cy="69502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231016"/>
              <a:ext cx="4114800" cy="351853"/>
              <a:chOff x="0" y="0"/>
              <a:chExt cx="812800" cy="69502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>
            <a:off x="5192267" y="7440793"/>
            <a:ext cx="3253275" cy="437152"/>
            <a:chOff x="0" y="0"/>
            <a:chExt cx="4337700" cy="582869"/>
          </a:xfrm>
        </p:grpSpPr>
        <p:grpSp>
          <p:nvGrpSpPr>
            <p:cNvPr id="46" name="Group 46"/>
            <p:cNvGrpSpPr/>
            <p:nvPr/>
          </p:nvGrpSpPr>
          <p:grpSpPr>
            <a:xfrm>
              <a:off x="222900" y="0"/>
              <a:ext cx="4114800" cy="351853"/>
              <a:chOff x="0" y="0"/>
              <a:chExt cx="812800" cy="69502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0" y="231016"/>
              <a:ext cx="4114800" cy="351853"/>
              <a:chOff x="0" y="0"/>
              <a:chExt cx="812800" cy="69502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52" name="Group 52"/>
          <p:cNvGrpSpPr/>
          <p:nvPr/>
        </p:nvGrpSpPr>
        <p:grpSpPr>
          <a:xfrm>
            <a:off x="5412258" y="7022692"/>
            <a:ext cx="3253275" cy="437152"/>
            <a:chOff x="0" y="0"/>
            <a:chExt cx="4337700" cy="582869"/>
          </a:xfrm>
        </p:grpSpPr>
        <p:grpSp>
          <p:nvGrpSpPr>
            <p:cNvPr id="53" name="Group 53"/>
            <p:cNvGrpSpPr/>
            <p:nvPr/>
          </p:nvGrpSpPr>
          <p:grpSpPr>
            <a:xfrm>
              <a:off x="222900" y="0"/>
              <a:ext cx="4114800" cy="351853"/>
              <a:chOff x="0" y="0"/>
              <a:chExt cx="812800" cy="69502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0" y="231016"/>
              <a:ext cx="4114800" cy="351853"/>
              <a:chOff x="0" y="0"/>
              <a:chExt cx="812800" cy="69502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695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502">
                    <a:moveTo>
                      <a:pt x="34751" y="0"/>
                    </a:moveTo>
                    <a:lnTo>
                      <a:pt x="778049" y="0"/>
                    </a:lnTo>
                    <a:cubicBezTo>
                      <a:pt x="797242" y="0"/>
                      <a:pt x="812800" y="15559"/>
                      <a:pt x="812800" y="34751"/>
                    </a:cubicBezTo>
                    <a:lnTo>
                      <a:pt x="812800" y="34751"/>
                    </a:lnTo>
                    <a:cubicBezTo>
                      <a:pt x="812800" y="43967"/>
                      <a:pt x="809139" y="52806"/>
                      <a:pt x="802622" y="59323"/>
                    </a:cubicBezTo>
                    <a:cubicBezTo>
                      <a:pt x="796105" y="65841"/>
                      <a:pt x="787266" y="69502"/>
                      <a:pt x="778049" y="69502"/>
                    </a:cubicBezTo>
                    <a:lnTo>
                      <a:pt x="34751" y="69502"/>
                    </a:lnTo>
                    <a:cubicBezTo>
                      <a:pt x="15559" y="69502"/>
                      <a:pt x="0" y="53943"/>
                      <a:pt x="0" y="34751"/>
                    </a:cubicBezTo>
                    <a:lnTo>
                      <a:pt x="0" y="34751"/>
                    </a:lnTo>
                    <a:cubicBezTo>
                      <a:pt x="0" y="15559"/>
                      <a:pt x="15559" y="0"/>
                      <a:pt x="347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47625"/>
                <a:ext cx="812800" cy="117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59" name="Freeform 59"/>
          <p:cNvSpPr/>
          <p:nvPr/>
        </p:nvSpPr>
        <p:spPr>
          <a:xfrm>
            <a:off x="6556389" y="1733296"/>
            <a:ext cx="2805188" cy="585583"/>
          </a:xfrm>
          <a:custGeom>
            <a:avLst/>
            <a:gdLst/>
            <a:ahLst/>
            <a:cxnLst/>
            <a:rect l="l" t="t" r="r" b="b"/>
            <a:pathLst>
              <a:path w="2805188" h="585583">
                <a:moveTo>
                  <a:pt x="0" y="0"/>
                </a:moveTo>
                <a:lnTo>
                  <a:pt x="2805188" y="0"/>
                </a:lnTo>
                <a:lnTo>
                  <a:pt x="2805188" y="585583"/>
                </a:lnTo>
                <a:lnTo>
                  <a:pt x="0" y="5855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0" name="Freeform 60"/>
          <p:cNvSpPr/>
          <p:nvPr/>
        </p:nvSpPr>
        <p:spPr>
          <a:xfrm>
            <a:off x="1937327" y="3643093"/>
            <a:ext cx="7206673" cy="6098839"/>
          </a:xfrm>
          <a:custGeom>
            <a:avLst/>
            <a:gdLst/>
            <a:ahLst/>
            <a:cxnLst/>
            <a:rect l="l" t="t" r="r" b="b"/>
            <a:pathLst>
              <a:path w="7206673" h="6098839">
                <a:moveTo>
                  <a:pt x="0" y="0"/>
                </a:moveTo>
                <a:lnTo>
                  <a:pt x="7206673" y="0"/>
                </a:lnTo>
                <a:lnTo>
                  <a:pt x="7206673" y="6098839"/>
                </a:lnTo>
                <a:lnTo>
                  <a:pt x="0" y="6098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35" r="-334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1" name="Freeform 61"/>
          <p:cNvSpPr/>
          <p:nvPr/>
        </p:nvSpPr>
        <p:spPr>
          <a:xfrm>
            <a:off x="717461" y="418465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2" name="TextBox 62"/>
          <p:cNvSpPr txBox="1"/>
          <p:nvPr/>
        </p:nvSpPr>
        <p:spPr>
          <a:xfrm>
            <a:off x="10625839" y="1107565"/>
            <a:ext cx="6400795" cy="104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 Bold"/>
              </a:rPr>
              <a:t>Desenvolvimento e Validação de Meio Conservante Nacional para teste de HPV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729310" y="2214104"/>
            <a:ext cx="4091583" cy="49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Calibri (MS) Bold"/>
              </a:rPr>
              <a:t>Unicamp/ Pôster130087 - SBP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3615897" y="2713453"/>
            <a:ext cx="8286608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libri (MS) Bold"/>
              </a:rPr>
              <a:t>98 amostras coletadas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491968" y="4090416"/>
            <a:ext cx="7098586" cy="309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libri (MS) Bold"/>
              </a:rPr>
              <a:t>Conclusão:</a:t>
            </a:r>
            <a:r>
              <a:rPr lang="en-US" sz="2499">
                <a:solidFill>
                  <a:srgbClr val="000000"/>
                </a:solidFill>
                <a:latin typeface="Calibri (MS)"/>
              </a:rPr>
              <a:t> O meio consevante testado (Cytoliq-Erviegas) demonstrou uma excelente concordância em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libri (MS)"/>
              </a:rPr>
              <a:t>relação ao meio de referência na preservação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libri (MS)"/>
              </a:rPr>
              <a:t>de amostras cervicais para a detecção de DNA do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libri (MS)"/>
              </a:rPr>
              <a:t>HPV, possibilitando sua validação para utilização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libri (MS)"/>
              </a:rPr>
              <a:t>em programas do rastreamento do câncer do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libri (MS)"/>
              </a:rPr>
              <a:t>colo do útero.</a:t>
            </a:r>
          </a:p>
        </p:txBody>
      </p:sp>
      <p:sp>
        <p:nvSpPr>
          <p:cNvPr id="66" name="Freeform 66"/>
          <p:cNvSpPr/>
          <p:nvPr/>
        </p:nvSpPr>
        <p:spPr>
          <a:xfrm>
            <a:off x="9361577" y="7595636"/>
            <a:ext cx="7228976" cy="1662664"/>
          </a:xfrm>
          <a:custGeom>
            <a:avLst/>
            <a:gdLst/>
            <a:ahLst/>
            <a:cxnLst/>
            <a:rect l="l" t="t" r="r" b="b"/>
            <a:pathLst>
              <a:path w="7228976" h="1662664">
                <a:moveTo>
                  <a:pt x="0" y="0"/>
                </a:moveTo>
                <a:lnTo>
                  <a:pt x="7228976" y="0"/>
                </a:lnTo>
                <a:lnTo>
                  <a:pt x="7228976" y="1662664"/>
                </a:lnTo>
                <a:lnTo>
                  <a:pt x="0" y="1662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2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7" name="TextBox 67"/>
          <p:cNvSpPr txBox="1"/>
          <p:nvPr/>
        </p:nvSpPr>
        <p:spPr>
          <a:xfrm>
            <a:off x="10033578" y="7762632"/>
            <a:ext cx="5663529" cy="102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2"/>
              </a:lnSpc>
            </a:pPr>
            <a:r>
              <a:rPr lang="en-US" sz="2816">
                <a:solidFill>
                  <a:srgbClr val="000000"/>
                </a:solidFill>
                <a:latin typeface="Calibri (MS) Bold"/>
              </a:rPr>
              <a:t>Menor custo</a:t>
            </a:r>
          </a:p>
          <a:p>
            <a:pPr algn="ctr">
              <a:lnSpc>
                <a:spcPts val="3942"/>
              </a:lnSpc>
            </a:pPr>
            <a:r>
              <a:rPr lang="en-US" sz="2816">
                <a:solidFill>
                  <a:srgbClr val="000000"/>
                </a:solidFill>
                <a:latin typeface="Calibri (MS) Bold"/>
              </a:rPr>
              <a:t>Combate ao Câncer de Colo Útero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3601700" y="9531431"/>
            <a:ext cx="3487941" cy="3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 Italics"/>
              </a:rPr>
              <a:t>Assunção et al., 2024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4177" y="3049227"/>
            <a:ext cx="16176988" cy="6908765"/>
          </a:xfrm>
          <a:custGeom>
            <a:avLst/>
            <a:gdLst/>
            <a:ahLst/>
            <a:cxnLst/>
            <a:rect l="l" t="t" r="r" b="b"/>
            <a:pathLst>
              <a:path w="16176988" h="6908765">
                <a:moveTo>
                  <a:pt x="0" y="0"/>
                </a:moveTo>
                <a:lnTo>
                  <a:pt x="16176987" y="0"/>
                </a:lnTo>
                <a:lnTo>
                  <a:pt x="16176987" y="6908765"/>
                </a:lnTo>
                <a:lnTo>
                  <a:pt x="0" y="6908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71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411588" y="0"/>
            <a:ext cx="5876412" cy="3915159"/>
          </a:xfrm>
          <a:custGeom>
            <a:avLst/>
            <a:gdLst/>
            <a:ahLst/>
            <a:cxnLst/>
            <a:rect l="l" t="t" r="r" b="b"/>
            <a:pathLst>
              <a:path w="5876412" h="3915159">
                <a:moveTo>
                  <a:pt x="0" y="0"/>
                </a:moveTo>
                <a:lnTo>
                  <a:pt x="5876412" y="0"/>
                </a:lnTo>
                <a:lnTo>
                  <a:pt x="5876412" y="3915159"/>
                </a:lnTo>
                <a:lnTo>
                  <a:pt x="0" y="3915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717461" y="418465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9456374" y="6267727"/>
            <a:ext cx="2770741" cy="3563654"/>
          </a:xfrm>
          <a:custGeom>
            <a:avLst/>
            <a:gdLst/>
            <a:ahLst/>
            <a:cxnLst/>
            <a:rect l="l" t="t" r="r" b="b"/>
            <a:pathLst>
              <a:path w="2770741" h="3563654">
                <a:moveTo>
                  <a:pt x="0" y="0"/>
                </a:moveTo>
                <a:lnTo>
                  <a:pt x="2770741" y="0"/>
                </a:lnTo>
                <a:lnTo>
                  <a:pt x="2770741" y="3563655"/>
                </a:lnTo>
                <a:lnTo>
                  <a:pt x="0" y="3563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6544689" y="510686"/>
            <a:ext cx="263913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 Bold"/>
              </a:rPr>
              <a:t>Histologia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11588" y="7666355"/>
            <a:ext cx="4566442" cy="159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alibri (MS)"/>
              </a:rPr>
              <a:t>Antigamente, o ácido metanóico era extraído por destilação com vapor de água. Método desenvolvido por John Ray.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183223" y="3960583"/>
            <a:ext cx="3487941" cy="3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</a:rPr>
              <a:t>Formigueiro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94084" y="540927"/>
            <a:ext cx="8314371" cy="8148438"/>
          </a:xfrm>
          <a:custGeom>
            <a:avLst/>
            <a:gdLst/>
            <a:ahLst/>
            <a:cxnLst/>
            <a:rect l="l" t="t" r="r" b="b"/>
            <a:pathLst>
              <a:path w="8314371" h="8148438">
                <a:moveTo>
                  <a:pt x="0" y="0"/>
                </a:moveTo>
                <a:lnTo>
                  <a:pt x="8314371" y="0"/>
                </a:lnTo>
                <a:lnTo>
                  <a:pt x="8314371" y="8148438"/>
                </a:lnTo>
                <a:lnTo>
                  <a:pt x="0" y="8148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70657">
            <a:off x="5902466" y="977473"/>
            <a:ext cx="2150400" cy="1935360"/>
          </a:xfrm>
          <a:custGeom>
            <a:avLst/>
            <a:gdLst/>
            <a:ahLst/>
            <a:cxnLst/>
            <a:rect l="l" t="t" r="r" b="b"/>
            <a:pathLst>
              <a:path w="2150400" h="1935360">
                <a:moveTo>
                  <a:pt x="0" y="0"/>
                </a:moveTo>
                <a:lnTo>
                  <a:pt x="2150401" y="0"/>
                </a:lnTo>
                <a:lnTo>
                  <a:pt x="2150401" y="1935361"/>
                </a:lnTo>
                <a:lnTo>
                  <a:pt x="0" y="1935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188973" y="922449"/>
            <a:ext cx="8081637" cy="577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3"/>
              </a:lnSpc>
            </a:pPr>
            <a:endParaRPr/>
          </a:p>
          <a:p>
            <a:pPr algn="ctr">
              <a:lnSpc>
                <a:spcPts val="7653"/>
              </a:lnSpc>
            </a:pPr>
            <a:endParaRPr/>
          </a:p>
          <a:p>
            <a:pPr algn="ctr">
              <a:lnSpc>
                <a:spcPts val="7513"/>
              </a:lnSpc>
            </a:pPr>
            <a:r>
              <a:rPr lang="en-US" sz="5366">
                <a:solidFill>
                  <a:srgbClr val="000000"/>
                </a:solidFill>
                <a:latin typeface="Calibri (MS) Bold"/>
              </a:rPr>
              <a:t>Peças e Biópsias</a:t>
            </a:r>
          </a:p>
          <a:p>
            <a:pPr algn="ctr">
              <a:lnSpc>
                <a:spcPts val="7513"/>
              </a:lnSpc>
            </a:pPr>
            <a:r>
              <a:rPr lang="en-US" sz="5366">
                <a:solidFill>
                  <a:srgbClr val="000000"/>
                </a:solidFill>
                <a:latin typeface="Calibri (MS)"/>
              </a:rPr>
              <a:t>Formalina Tamponada 10%</a:t>
            </a:r>
          </a:p>
          <a:p>
            <a:pPr algn="ctr">
              <a:lnSpc>
                <a:spcPts val="7653"/>
              </a:lnSpc>
            </a:pPr>
            <a:endParaRPr lang="en-US" sz="5366">
              <a:solidFill>
                <a:srgbClr val="000000"/>
              </a:solidFill>
              <a:latin typeface="Calibri (MS)"/>
            </a:endParaRPr>
          </a:p>
          <a:p>
            <a:pPr algn="ctr">
              <a:lnSpc>
                <a:spcPts val="7653"/>
              </a:lnSpc>
            </a:pPr>
            <a:endParaRPr lang="en-US" sz="5366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43372" y="351012"/>
            <a:ext cx="1553431" cy="1390524"/>
          </a:xfrm>
          <a:custGeom>
            <a:avLst/>
            <a:gdLst/>
            <a:ahLst/>
            <a:cxnLst/>
            <a:rect l="l" t="t" r="r" b="b"/>
            <a:pathLst>
              <a:path w="1553431" h="1390524">
                <a:moveTo>
                  <a:pt x="0" y="0"/>
                </a:moveTo>
                <a:lnTo>
                  <a:pt x="1553431" y="0"/>
                </a:lnTo>
                <a:lnTo>
                  <a:pt x="1553431" y="1390524"/>
                </a:lnTo>
                <a:lnTo>
                  <a:pt x="0" y="1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3060962" y="4914798"/>
            <a:ext cx="2917956" cy="3567657"/>
          </a:xfrm>
          <a:custGeom>
            <a:avLst/>
            <a:gdLst/>
            <a:ahLst/>
            <a:cxnLst/>
            <a:rect l="l" t="t" r="r" b="b"/>
            <a:pathLst>
              <a:path w="2917956" h="3567657">
                <a:moveTo>
                  <a:pt x="0" y="0"/>
                </a:moveTo>
                <a:lnTo>
                  <a:pt x="2917956" y="0"/>
                </a:lnTo>
                <a:lnTo>
                  <a:pt x="2917956" y="3567656"/>
                </a:lnTo>
                <a:lnTo>
                  <a:pt x="0" y="3567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4544503">
            <a:off x="5884836" y="6234362"/>
            <a:ext cx="2150400" cy="1935360"/>
          </a:xfrm>
          <a:custGeom>
            <a:avLst/>
            <a:gdLst/>
            <a:ahLst/>
            <a:cxnLst/>
            <a:rect l="l" t="t" r="r" b="b"/>
            <a:pathLst>
              <a:path w="2150400" h="1935360">
                <a:moveTo>
                  <a:pt x="0" y="0"/>
                </a:moveTo>
                <a:lnTo>
                  <a:pt x="2150400" y="0"/>
                </a:lnTo>
                <a:lnTo>
                  <a:pt x="2150400" y="1935360"/>
                </a:lnTo>
                <a:lnTo>
                  <a:pt x="0" y="193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2465151" y="8689365"/>
            <a:ext cx="8280684" cy="1283197"/>
            <a:chOff x="0" y="0"/>
            <a:chExt cx="11040912" cy="17109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31624" cy="1663273"/>
            </a:xfrm>
            <a:custGeom>
              <a:avLst/>
              <a:gdLst/>
              <a:ahLst/>
              <a:cxnLst/>
              <a:rect l="l" t="t" r="r" b="b"/>
              <a:pathLst>
                <a:path w="7231624" h="1663273">
                  <a:moveTo>
                    <a:pt x="0" y="0"/>
                  </a:moveTo>
                  <a:lnTo>
                    <a:pt x="7231624" y="0"/>
                  </a:lnTo>
                  <a:lnTo>
                    <a:pt x="7231624" y="1663273"/>
                  </a:lnTo>
                  <a:lnTo>
                    <a:pt x="0" y="1663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2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91299" y="422591"/>
              <a:ext cx="10049614" cy="989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9"/>
                </a:lnSpc>
              </a:pPr>
              <a:r>
                <a:rPr lang="en-US" sz="2512">
                  <a:solidFill>
                    <a:srgbClr val="000000"/>
                  </a:solidFill>
                  <a:latin typeface="Calibri (MS) Bold"/>
                </a:rPr>
                <a:t>Os Frascos de formol não retornaram ao laboratório?</a:t>
              </a:r>
            </a:p>
            <a:p>
              <a:pPr algn="l">
                <a:lnSpc>
                  <a:spcPts val="2739"/>
                </a:lnSpc>
              </a:pPr>
              <a:r>
                <a:rPr lang="en-US" sz="2512">
                  <a:solidFill>
                    <a:srgbClr val="000000"/>
                  </a:solidFill>
                  <a:latin typeface="Calibri (MS) Bold"/>
                </a:rPr>
                <a:t>Quanto tempo a biópsia ficou no fixador?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3550184" y="47656"/>
              <a:ext cx="7231624" cy="1663273"/>
            </a:xfrm>
            <a:custGeom>
              <a:avLst/>
              <a:gdLst/>
              <a:ahLst/>
              <a:cxnLst/>
              <a:rect l="l" t="t" r="r" b="b"/>
              <a:pathLst>
                <a:path w="7231624" h="1663273">
                  <a:moveTo>
                    <a:pt x="0" y="0"/>
                  </a:moveTo>
                  <a:lnTo>
                    <a:pt x="7231624" y="0"/>
                  </a:lnTo>
                  <a:lnTo>
                    <a:pt x="7231624" y="1663274"/>
                  </a:lnTo>
                  <a:lnTo>
                    <a:pt x="0" y="166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2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901</Words>
  <Application>Microsoft Office PowerPoint</Application>
  <PresentationFormat>Personalizar</PresentationFormat>
  <Paragraphs>242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7" baseType="lpstr">
      <vt:lpstr>Calibri (MS) Bold</vt:lpstr>
      <vt:lpstr>Arimo</vt:lpstr>
      <vt:lpstr>Roboto Condensed Bold</vt:lpstr>
      <vt:lpstr>Calibri</vt:lpstr>
      <vt:lpstr>Calibri (MS)</vt:lpstr>
      <vt:lpstr>Arimo Bold</vt:lpstr>
      <vt:lpstr>Roboto Condensed</vt:lpstr>
      <vt:lpstr>Arial</vt:lpstr>
      <vt:lpstr>Calibri (MS) Bold Italics</vt:lpstr>
      <vt:lpstr>Calibri (MS)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Inovação e Atualização na Patologia</dc:title>
  <dc:creator>Andressa Germano</dc:creator>
  <cp:lastModifiedBy>CN</cp:lastModifiedBy>
  <cp:revision>8</cp:revision>
  <dcterms:created xsi:type="dcterms:W3CDTF">2006-08-16T00:00:00Z</dcterms:created>
  <dcterms:modified xsi:type="dcterms:W3CDTF">2024-05-30T11:02:50Z</dcterms:modified>
  <dc:identifier>DAF0CKnkzVI</dc:identifier>
</cp:coreProperties>
</file>